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handoutMasters/handoutMaster1.xml" ContentType="application/vnd.openxmlformats-officedocument.presentationml.handoutMaster+xml"/>
  <Override PartName="/ppt/media/image2.svg" ContentType="image/svg+xml"/>
  <Override PartName="/ppt/media/image4.svg" ContentType="image/svg+xml"/>
  <Override PartName="/ppt/media/image6.svg" ContentType="image/svg+xml"/>
  <Override PartName="/ppt/media/image8.svg" ContentType="image/svg+xml"/>
  <Override PartName="/ppt/media/image9.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8"/>
  </p:notesMasterIdLst>
  <p:handoutMasterIdLst>
    <p:handoutMasterId r:id="rId29"/>
  </p:handoutMasterIdLst>
  <p:sldIdLst>
    <p:sldId id="256" r:id="rId3"/>
    <p:sldId id="257" r:id="rId4"/>
    <p:sldId id="259" r:id="rId5"/>
    <p:sldId id="284" r:id="rId6"/>
    <p:sldId id="285" r:id="rId7"/>
    <p:sldId id="286" r:id="rId8"/>
    <p:sldId id="262" r:id="rId9"/>
    <p:sldId id="266" r:id="rId10"/>
    <p:sldId id="264" r:id="rId11"/>
    <p:sldId id="306" r:id="rId12"/>
    <p:sldId id="263" r:id="rId13"/>
    <p:sldId id="274" r:id="rId14"/>
    <p:sldId id="270" r:id="rId15"/>
    <p:sldId id="289" r:id="rId16"/>
    <p:sldId id="265" r:id="rId17"/>
    <p:sldId id="291" r:id="rId18"/>
    <p:sldId id="292" r:id="rId19"/>
    <p:sldId id="268" r:id="rId20"/>
    <p:sldId id="295" r:id="rId21"/>
    <p:sldId id="287" r:id="rId22"/>
    <p:sldId id="294" r:id="rId23"/>
    <p:sldId id="288" r:id="rId24"/>
    <p:sldId id="296" r:id="rId25"/>
    <p:sldId id="279" r:id="rId26"/>
    <p:sldId id="280" r:id="rId27"/>
  </p:sldIdLst>
  <p:sldSz cx="12192000" cy="6858000"/>
  <p:notesSz cx="6858000" cy="9144000"/>
  <p:embeddedFontLst>
    <p:embeddedFont>
      <p:font typeface="汉仪旗黑-55简" panose="00020600040101010101" charset="-128"/>
      <p:regular r:id="rId33"/>
    </p:embeddedFont>
    <p:embeddedFont>
      <p:font typeface="汉仪粗宋简" panose="02010600000101010101" charset="-122"/>
      <p:regular r:id="rId34"/>
    </p:embeddedFont>
    <p:embeddedFont>
      <p:font typeface="华文楷体" panose="02010600040101010101" charset="-122"/>
      <p:regular r:id="rId35"/>
    </p:embeddedFont>
  </p:embeddedFontLst>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9680"/>
    <a:srgbClr val="5D666E"/>
    <a:srgbClr val="8691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9" autoAdjust="0"/>
    <p:restoredTop sz="94660"/>
  </p:normalViewPr>
  <p:slideViewPr>
    <p:cSldViewPr snapToGrid="0">
      <p:cViewPr varScale="1">
        <p:scale>
          <a:sx n="80" d="100"/>
          <a:sy n="80" d="100"/>
        </p:scale>
        <p:origin x="66" y="7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tags" Target="tags/tag458.xml"/><Relationship Id="rId35" Type="http://schemas.openxmlformats.org/officeDocument/2006/relationships/font" Target="fonts/font3.fntdata"/><Relationship Id="rId34" Type="http://schemas.openxmlformats.org/officeDocument/2006/relationships/font" Target="fonts/font2.fntdata"/><Relationship Id="rId33" Type="http://schemas.openxmlformats.org/officeDocument/2006/relationships/font" Target="fonts/font1.fntdata"/><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handoutMaster" Target="handoutMasters/handoutMaster1.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汉仪旗黑-55简" panose="00020600040101010101" charset="-128"/>
                <a:ea typeface="汉仪旗黑-55简" panose="00020600040101010101" charset="-128"/>
                <a:cs typeface="汉仪旗黑-55简" panose="00020600040101010101" charset="-128"/>
              </a:rPr>
            </a:fld>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汉仪旗黑-55简" panose="00020600040101010101" charset="-128"/>
                <a:ea typeface="汉仪旗黑-55简" panose="00020600040101010101" charset="-128"/>
                <a:cs typeface="汉仪旗黑-55简" panose="00020600040101010101" charset="-128"/>
              </a:rPr>
            </a:fld>
            <a:endParaRPr lang="zh-CN" altLang="en-US">
              <a:latin typeface="汉仪旗黑-55简" panose="00020600040101010101" charset="-128"/>
              <a:ea typeface="汉仪旗黑-55简" panose="00020600040101010101" charset="-128"/>
              <a:cs typeface="汉仪旗黑-55简" panose="00020600040101010101" charset="-128"/>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2.svg>
</file>

<file path=ppt/media/image3.png>
</file>

<file path=ppt/media/image4.svg>
</file>

<file path=ppt/media/image5.png>
</file>

<file path=ppt/media/image6.svg>
</file>

<file path=ppt/media/image7.png>
</file>

<file path=ppt/media/image8.sv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汉仪旗黑-55简" panose="00020600040101010101" charset="-128"/>
                <a:ea typeface="汉仪旗黑-55简" panose="00020600040101010101" charset="-128"/>
                <a:cs typeface="汉仪旗黑-55简" panose="00020600040101010101" charset="-128"/>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汉仪旗黑-55简" panose="00020600040101010101" charset="-128"/>
                <a:ea typeface="汉仪旗黑-55简" panose="00020600040101010101" charset="-128"/>
                <a:cs typeface="汉仪旗黑-55简" panose="00020600040101010101" charset="-128"/>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汉仪旗黑-55简" panose="00020600040101010101" charset="-128"/>
                <a:ea typeface="汉仪旗黑-55简" panose="00020600040101010101" charset="-128"/>
                <a:cs typeface="汉仪旗黑-55简" panose="00020600040101010101" charset="-128"/>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汉仪旗黑-55简" panose="00020600040101010101" charset="-128"/>
                <a:ea typeface="汉仪旗黑-55简" panose="00020600040101010101" charset="-128"/>
                <a:cs typeface="汉仪旗黑-55简" panose="00020600040101010101" charset="-128"/>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汉仪旗黑-55简" panose="00020600040101010101" charset="-128"/>
        <a:ea typeface="汉仪旗黑-55简" panose="00020600040101010101" charset="-128"/>
        <a:cs typeface="汉仪旗黑-55简" panose="00020600040101010101" charset="-128"/>
      </a:defRPr>
    </a:lvl1pPr>
    <a:lvl2pPr marL="457200" algn="l" defTabSz="914400" rtl="0" eaLnBrk="1" latinLnBrk="0" hangingPunct="1">
      <a:defRPr sz="1200" kern="1200">
        <a:solidFill>
          <a:schemeClr val="tx1"/>
        </a:solidFill>
        <a:latin typeface="汉仪旗黑-55简" panose="00020600040101010101" charset="-128"/>
        <a:ea typeface="汉仪旗黑-55简" panose="00020600040101010101" charset="-128"/>
        <a:cs typeface="汉仪旗黑-55简" panose="00020600040101010101" charset="-128"/>
      </a:defRPr>
    </a:lvl2pPr>
    <a:lvl3pPr marL="914400" algn="l" defTabSz="914400" rtl="0" eaLnBrk="1" latinLnBrk="0" hangingPunct="1">
      <a:defRPr sz="1200" kern="1200">
        <a:solidFill>
          <a:schemeClr val="tx1"/>
        </a:solidFill>
        <a:latin typeface="汉仪旗黑-55简" panose="00020600040101010101" charset="-128"/>
        <a:ea typeface="汉仪旗黑-55简" panose="00020600040101010101" charset="-128"/>
        <a:cs typeface="汉仪旗黑-55简" panose="00020600040101010101" charset="-128"/>
      </a:defRPr>
    </a:lvl3pPr>
    <a:lvl4pPr marL="1371600" algn="l" defTabSz="914400" rtl="0" eaLnBrk="1" latinLnBrk="0" hangingPunct="1">
      <a:defRPr sz="1200" kern="1200">
        <a:solidFill>
          <a:schemeClr val="tx1"/>
        </a:solidFill>
        <a:latin typeface="汉仪旗黑-55简" panose="00020600040101010101" charset="-128"/>
        <a:ea typeface="汉仪旗黑-55简" panose="00020600040101010101" charset="-128"/>
        <a:cs typeface="汉仪旗黑-55简" panose="00020600040101010101" charset="-128"/>
      </a:defRPr>
    </a:lvl4pPr>
    <a:lvl5pPr marL="1828800" algn="l" defTabSz="914400" rtl="0" eaLnBrk="1" latinLnBrk="0" hangingPunct="1">
      <a:defRPr sz="1200" kern="1200">
        <a:solidFill>
          <a:schemeClr val="tx1"/>
        </a:solidFill>
        <a:latin typeface="汉仪旗黑-55简" panose="00020600040101010101" charset="-128"/>
        <a:ea typeface="汉仪旗黑-55简" panose="00020600040101010101" charset="-128"/>
        <a:cs typeface="汉仪旗黑-55简" panose="00020600040101010101" charset="-128"/>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60D8081B-20F4-43B1-8929-78263B5B1CA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E267DD4-9A1F-438A-8B51-CB71EB8B20D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汉仪旗黑-55简" panose="00020600040101010101" charset="-128"/>
                <a:ea typeface="汉仪旗黑-55简" panose="00020600040101010101" charset="-128"/>
                <a:cs typeface="汉仪旗黑-55简" panose="00020600040101010101" charset="-128"/>
              </a:defRPr>
            </a:lvl1pPr>
          </a:lstStyle>
          <a:p>
            <a:fld id="{60D8081B-20F4-43B1-8929-78263B5B1CA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汉仪旗黑-55简" panose="00020600040101010101" charset="-128"/>
                <a:ea typeface="汉仪旗黑-55简" panose="00020600040101010101" charset="-128"/>
                <a:cs typeface="汉仪旗黑-55简" panose="00020600040101010101" charset="-128"/>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汉仪旗黑-55简" panose="00020600040101010101" charset="-128"/>
                <a:ea typeface="汉仪旗黑-55简" panose="00020600040101010101" charset="-128"/>
                <a:cs typeface="汉仪旗黑-55简" panose="00020600040101010101" charset="-128"/>
              </a:defRPr>
            </a:lvl1pPr>
          </a:lstStyle>
          <a:p>
            <a:fld id="{CE267DD4-9A1F-438A-8B51-CB71EB8B20D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汉仪旗黑-55简" panose="00020600040101010101" charset="-128"/>
          <a:ea typeface="汉仪旗黑-55简" panose="00020600040101010101" charset="-128"/>
          <a:cs typeface="汉仪旗黑-55简" panose="00020600040101010101" charset="-128"/>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汉仪旗黑-55简" panose="00020600040101010101" charset="-128"/>
          <a:ea typeface="汉仪旗黑-55简" panose="00020600040101010101" charset="-128"/>
          <a:cs typeface="汉仪旗黑-55简" panose="00020600040101010101" charset="-128"/>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汉仪旗黑-55简" panose="00020600040101010101" charset="-128"/>
          <a:ea typeface="汉仪旗黑-55简" panose="00020600040101010101" charset="-128"/>
          <a:cs typeface="汉仪旗黑-55简" panose="00020600040101010101" charset="-128"/>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汉仪旗黑-55简" panose="00020600040101010101" charset="-128"/>
          <a:ea typeface="汉仪旗黑-55简" panose="00020600040101010101" charset="-128"/>
          <a:cs typeface="汉仪旗黑-55简" panose="00020600040101010101" charset="-128"/>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汉仪旗黑-55简" panose="00020600040101010101" charset="-128"/>
          <a:ea typeface="汉仪旗黑-55简" panose="00020600040101010101" charset="-128"/>
          <a:cs typeface="汉仪旗黑-55简" panose="00020600040101010101" charset="-128"/>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汉仪旗黑-55简" panose="00020600040101010101" charset="-128"/>
          <a:ea typeface="汉仪旗黑-55简" panose="00020600040101010101" charset="-128"/>
          <a:cs typeface="汉仪旗黑-55简" panose="00020600040101010101" charset="-12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9" Type="http://schemas.openxmlformats.org/officeDocument/2006/relationships/tags" Target="../tags/tag185.xml"/><Relationship Id="rId8" Type="http://schemas.openxmlformats.org/officeDocument/2006/relationships/tags" Target="../tags/tag184.xml"/><Relationship Id="rId7" Type="http://schemas.openxmlformats.org/officeDocument/2006/relationships/tags" Target="../tags/tag183.xml"/><Relationship Id="rId6" Type="http://schemas.openxmlformats.org/officeDocument/2006/relationships/tags" Target="../tags/tag182.xml"/><Relationship Id="rId5" Type="http://schemas.openxmlformats.org/officeDocument/2006/relationships/tags" Target="../tags/tag181.xml"/><Relationship Id="rId4" Type="http://schemas.openxmlformats.org/officeDocument/2006/relationships/tags" Target="../tags/tag180.xml"/><Relationship Id="rId39" Type="http://schemas.openxmlformats.org/officeDocument/2006/relationships/slideLayout" Target="../slideLayouts/slideLayout1.xml"/><Relationship Id="rId38" Type="http://schemas.openxmlformats.org/officeDocument/2006/relationships/tags" Target="../tags/tag214.xml"/><Relationship Id="rId37" Type="http://schemas.openxmlformats.org/officeDocument/2006/relationships/tags" Target="../tags/tag213.xml"/><Relationship Id="rId36" Type="http://schemas.openxmlformats.org/officeDocument/2006/relationships/tags" Target="../tags/tag212.xml"/><Relationship Id="rId35" Type="http://schemas.openxmlformats.org/officeDocument/2006/relationships/tags" Target="../tags/tag211.xml"/><Relationship Id="rId34" Type="http://schemas.openxmlformats.org/officeDocument/2006/relationships/tags" Target="../tags/tag210.xml"/><Relationship Id="rId33" Type="http://schemas.openxmlformats.org/officeDocument/2006/relationships/tags" Target="../tags/tag209.xml"/><Relationship Id="rId32" Type="http://schemas.openxmlformats.org/officeDocument/2006/relationships/tags" Target="../tags/tag208.xml"/><Relationship Id="rId31" Type="http://schemas.openxmlformats.org/officeDocument/2006/relationships/tags" Target="../tags/tag207.xml"/><Relationship Id="rId30" Type="http://schemas.openxmlformats.org/officeDocument/2006/relationships/tags" Target="../tags/tag206.xml"/><Relationship Id="rId3" Type="http://schemas.openxmlformats.org/officeDocument/2006/relationships/tags" Target="../tags/tag179.xml"/><Relationship Id="rId29" Type="http://schemas.openxmlformats.org/officeDocument/2006/relationships/tags" Target="../tags/tag205.xml"/><Relationship Id="rId28" Type="http://schemas.openxmlformats.org/officeDocument/2006/relationships/tags" Target="../tags/tag204.xml"/><Relationship Id="rId27" Type="http://schemas.openxmlformats.org/officeDocument/2006/relationships/tags" Target="../tags/tag203.xml"/><Relationship Id="rId26" Type="http://schemas.openxmlformats.org/officeDocument/2006/relationships/tags" Target="../tags/tag202.xml"/><Relationship Id="rId25" Type="http://schemas.openxmlformats.org/officeDocument/2006/relationships/tags" Target="../tags/tag201.xml"/><Relationship Id="rId24" Type="http://schemas.openxmlformats.org/officeDocument/2006/relationships/tags" Target="../tags/tag200.xml"/><Relationship Id="rId23" Type="http://schemas.openxmlformats.org/officeDocument/2006/relationships/tags" Target="../tags/tag199.xml"/><Relationship Id="rId22" Type="http://schemas.openxmlformats.org/officeDocument/2006/relationships/tags" Target="../tags/tag198.xml"/><Relationship Id="rId21" Type="http://schemas.openxmlformats.org/officeDocument/2006/relationships/tags" Target="../tags/tag197.xml"/><Relationship Id="rId20" Type="http://schemas.openxmlformats.org/officeDocument/2006/relationships/tags" Target="../tags/tag196.xml"/><Relationship Id="rId2" Type="http://schemas.openxmlformats.org/officeDocument/2006/relationships/tags" Target="../tags/tag178.xml"/><Relationship Id="rId19" Type="http://schemas.openxmlformats.org/officeDocument/2006/relationships/tags" Target="../tags/tag195.xml"/><Relationship Id="rId18" Type="http://schemas.openxmlformats.org/officeDocument/2006/relationships/tags" Target="../tags/tag194.xml"/><Relationship Id="rId17" Type="http://schemas.openxmlformats.org/officeDocument/2006/relationships/tags" Target="../tags/tag193.xml"/><Relationship Id="rId16" Type="http://schemas.openxmlformats.org/officeDocument/2006/relationships/tags" Target="../tags/tag192.xml"/><Relationship Id="rId15" Type="http://schemas.openxmlformats.org/officeDocument/2006/relationships/tags" Target="../tags/tag191.xml"/><Relationship Id="rId14" Type="http://schemas.openxmlformats.org/officeDocument/2006/relationships/tags" Target="../tags/tag190.xml"/><Relationship Id="rId13" Type="http://schemas.openxmlformats.org/officeDocument/2006/relationships/tags" Target="../tags/tag189.xml"/><Relationship Id="rId12" Type="http://schemas.openxmlformats.org/officeDocument/2006/relationships/tags" Target="../tags/tag188.xml"/><Relationship Id="rId11" Type="http://schemas.openxmlformats.org/officeDocument/2006/relationships/tags" Target="../tags/tag187.xml"/><Relationship Id="rId10" Type="http://schemas.openxmlformats.org/officeDocument/2006/relationships/tags" Target="../tags/tag186.xml"/><Relationship Id="rId1" Type="http://schemas.openxmlformats.org/officeDocument/2006/relationships/tags" Target="../tags/tag177.xml"/></Relationships>
</file>

<file path=ppt/slides/_rels/slide11.xml.rels><?xml version="1.0" encoding="UTF-8" standalone="yes"?>
<Relationships xmlns="http://schemas.openxmlformats.org/package/2006/relationships"><Relationship Id="rId9" Type="http://schemas.openxmlformats.org/officeDocument/2006/relationships/tags" Target="../tags/tag223.xml"/><Relationship Id="rId8" Type="http://schemas.openxmlformats.org/officeDocument/2006/relationships/tags" Target="../tags/tag222.xml"/><Relationship Id="rId7" Type="http://schemas.openxmlformats.org/officeDocument/2006/relationships/tags" Target="../tags/tag221.xml"/><Relationship Id="rId6" Type="http://schemas.openxmlformats.org/officeDocument/2006/relationships/tags" Target="../tags/tag220.xml"/><Relationship Id="rId5" Type="http://schemas.openxmlformats.org/officeDocument/2006/relationships/tags" Target="../tags/tag219.xml"/><Relationship Id="rId4" Type="http://schemas.openxmlformats.org/officeDocument/2006/relationships/tags" Target="../tags/tag218.xml"/><Relationship Id="rId3" Type="http://schemas.openxmlformats.org/officeDocument/2006/relationships/tags" Target="../tags/tag217.xml"/><Relationship Id="rId2" Type="http://schemas.openxmlformats.org/officeDocument/2006/relationships/tags" Target="../tags/tag216.xml"/><Relationship Id="rId19" Type="http://schemas.openxmlformats.org/officeDocument/2006/relationships/slideLayout" Target="../slideLayouts/slideLayout1.xml"/><Relationship Id="rId18" Type="http://schemas.openxmlformats.org/officeDocument/2006/relationships/tags" Target="../tags/tag232.xml"/><Relationship Id="rId17" Type="http://schemas.openxmlformats.org/officeDocument/2006/relationships/tags" Target="../tags/tag231.xml"/><Relationship Id="rId16" Type="http://schemas.openxmlformats.org/officeDocument/2006/relationships/tags" Target="../tags/tag230.xml"/><Relationship Id="rId15" Type="http://schemas.openxmlformats.org/officeDocument/2006/relationships/tags" Target="../tags/tag229.xml"/><Relationship Id="rId14" Type="http://schemas.openxmlformats.org/officeDocument/2006/relationships/tags" Target="../tags/tag228.xml"/><Relationship Id="rId13" Type="http://schemas.openxmlformats.org/officeDocument/2006/relationships/tags" Target="../tags/tag227.xml"/><Relationship Id="rId12" Type="http://schemas.openxmlformats.org/officeDocument/2006/relationships/tags" Target="../tags/tag226.xml"/><Relationship Id="rId11" Type="http://schemas.openxmlformats.org/officeDocument/2006/relationships/tags" Target="../tags/tag225.xml"/><Relationship Id="rId10" Type="http://schemas.openxmlformats.org/officeDocument/2006/relationships/tags" Target="../tags/tag224.xml"/><Relationship Id="rId1" Type="http://schemas.openxmlformats.org/officeDocument/2006/relationships/tags" Target="../tags/tag215.xml"/></Relationships>
</file>

<file path=ppt/slides/_rels/slide12.xml.rels><?xml version="1.0" encoding="UTF-8" standalone="yes"?>
<Relationships xmlns="http://schemas.openxmlformats.org/package/2006/relationships"><Relationship Id="rId9" Type="http://schemas.openxmlformats.org/officeDocument/2006/relationships/tags" Target="../tags/tag241.xml"/><Relationship Id="rId8" Type="http://schemas.openxmlformats.org/officeDocument/2006/relationships/tags" Target="../tags/tag240.xml"/><Relationship Id="rId7" Type="http://schemas.openxmlformats.org/officeDocument/2006/relationships/tags" Target="../tags/tag239.xml"/><Relationship Id="rId6" Type="http://schemas.openxmlformats.org/officeDocument/2006/relationships/tags" Target="../tags/tag238.xml"/><Relationship Id="rId5" Type="http://schemas.openxmlformats.org/officeDocument/2006/relationships/tags" Target="../tags/tag237.xml"/><Relationship Id="rId4" Type="http://schemas.openxmlformats.org/officeDocument/2006/relationships/tags" Target="../tags/tag236.xml"/><Relationship Id="rId3" Type="http://schemas.openxmlformats.org/officeDocument/2006/relationships/tags" Target="../tags/tag235.xml"/><Relationship Id="rId2" Type="http://schemas.openxmlformats.org/officeDocument/2006/relationships/tags" Target="../tags/tag234.xml"/><Relationship Id="rId16" Type="http://schemas.openxmlformats.org/officeDocument/2006/relationships/slideLayout" Target="../slideLayouts/slideLayout1.xml"/><Relationship Id="rId15" Type="http://schemas.openxmlformats.org/officeDocument/2006/relationships/image" Target="../media/image10.png"/><Relationship Id="rId14" Type="http://schemas.openxmlformats.org/officeDocument/2006/relationships/tags" Target="../tags/tag246.xml"/><Relationship Id="rId13" Type="http://schemas.openxmlformats.org/officeDocument/2006/relationships/tags" Target="../tags/tag245.xml"/><Relationship Id="rId12" Type="http://schemas.openxmlformats.org/officeDocument/2006/relationships/tags" Target="../tags/tag244.xml"/><Relationship Id="rId11" Type="http://schemas.openxmlformats.org/officeDocument/2006/relationships/tags" Target="../tags/tag243.xml"/><Relationship Id="rId10" Type="http://schemas.openxmlformats.org/officeDocument/2006/relationships/tags" Target="../tags/tag242.xml"/><Relationship Id="rId1" Type="http://schemas.openxmlformats.org/officeDocument/2006/relationships/tags" Target="../tags/tag233.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249.xml"/><Relationship Id="rId2" Type="http://schemas.openxmlformats.org/officeDocument/2006/relationships/tags" Target="../tags/tag248.xml"/><Relationship Id="rId1" Type="http://schemas.openxmlformats.org/officeDocument/2006/relationships/tags" Target="../tags/tag247.xml"/></Relationships>
</file>

<file path=ppt/slides/_rels/slide14.xml.rels><?xml version="1.0" encoding="UTF-8" standalone="yes"?>
<Relationships xmlns="http://schemas.openxmlformats.org/package/2006/relationships"><Relationship Id="rId9" Type="http://schemas.openxmlformats.org/officeDocument/2006/relationships/tags" Target="../tags/tag258.xml"/><Relationship Id="rId8" Type="http://schemas.openxmlformats.org/officeDocument/2006/relationships/tags" Target="../tags/tag257.xml"/><Relationship Id="rId7" Type="http://schemas.openxmlformats.org/officeDocument/2006/relationships/tags" Target="../tags/tag256.xml"/><Relationship Id="rId6" Type="http://schemas.openxmlformats.org/officeDocument/2006/relationships/tags" Target="../tags/tag255.xml"/><Relationship Id="rId5" Type="http://schemas.openxmlformats.org/officeDocument/2006/relationships/tags" Target="../tags/tag254.xml"/><Relationship Id="rId4" Type="http://schemas.openxmlformats.org/officeDocument/2006/relationships/tags" Target="../tags/tag253.xml"/><Relationship Id="rId3" Type="http://schemas.openxmlformats.org/officeDocument/2006/relationships/tags" Target="../tags/tag252.xml"/><Relationship Id="rId26" Type="http://schemas.openxmlformats.org/officeDocument/2006/relationships/slideLayout" Target="../slideLayouts/slideLayout1.xml"/><Relationship Id="rId25" Type="http://schemas.openxmlformats.org/officeDocument/2006/relationships/tags" Target="../tags/tag274.xml"/><Relationship Id="rId24" Type="http://schemas.openxmlformats.org/officeDocument/2006/relationships/tags" Target="../tags/tag273.xml"/><Relationship Id="rId23" Type="http://schemas.openxmlformats.org/officeDocument/2006/relationships/tags" Target="../tags/tag272.xml"/><Relationship Id="rId22" Type="http://schemas.openxmlformats.org/officeDocument/2006/relationships/tags" Target="../tags/tag271.xml"/><Relationship Id="rId21" Type="http://schemas.openxmlformats.org/officeDocument/2006/relationships/tags" Target="../tags/tag270.xml"/><Relationship Id="rId20" Type="http://schemas.openxmlformats.org/officeDocument/2006/relationships/tags" Target="../tags/tag269.xml"/><Relationship Id="rId2" Type="http://schemas.openxmlformats.org/officeDocument/2006/relationships/tags" Target="../tags/tag251.xml"/><Relationship Id="rId19" Type="http://schemas.openxmlformats.org/officeDocument/2006/relationships/tags" Target="../tags/tag268.xml"/><Relationship Id="rId18" Type="http://schemas.openxmlformats.org/officeDocument/2006/relationships/tags" Target="../tags/tag267.xml"/><Relationship Id="rId17" Type="http://schemas.openxmlformats.org/officeDocument/2006/relationships/tags" Target="../tags/tag266.xml"/><Relationship Id="rId16" Type="http://schemas.openxmlformats.org/officeDocument/2006/relationships/tags" Target="../tags/tag265.xml"/><Relationship Id="rId15" Type="http://schemas.openxmlformats.org/officeDocument/2006/relationships/tags" Target="../tags/tag264.xml"/><Relationship Id="rId14" Type="http://schemas.openxmlformats.org/officeDocument/2006/relationships/tags" Target="../tags/tag263.xml"/><Relationship Id="rId13" Type="http://schemas.openxmlformats.org/officeDocument/2006/relationships/tags" Target="../tags/tag262.xml"/><Relationship Id="rId12" Type="http://schemas.openxmlformats.org/officeDocument/2006/relationships/tags" Target="../tags/tag261.xml"/><Relationship Id="rId11" Type="http://schemas.openxmlformats.org/officeDocument/2006/relationships/tags" Target="../tags/tag260.xml"/><Relationship Id="rId10" Type="http://schemas.openxmlformats.org/officeDocument/2006/relationships/tags" Target="../tags/tag259.xml"/><Relationship Id="rId1" Type="http://schemas.openxmlformats.org/officeDocument/2006/relationships/tags" Target="../tags/tag250.xml"/></Relationships>
</file>

<file path=ppt/slides/_rels/slide15.xml.rels><?xml version="1.0" encoding="UTF-8" standalone="yes"?>
<Relationships xmlns="http://schemas.openxmlformats.org/package/2006/relationships"><Relationship Id="rId9" Type="http://schemas.openxmlformats.org/officeDocument/2006/relationships/tags" Target="../tags/tag282.xml"/><Relationship Id="rId8" Type="http://schemas.openxmlformats.org/officeDocument/2006/relationships/tags" Target="../tags/tag281.xml"/><Relationship Id="rId7" Type="http://schemas.openxmlformats.org/officeDocument/2006/relationships/image" Target="../media/image11.png"/><Relationship Id="rId6" Type="http://schemas.openxmlformats.org/officeDocument/2006/relationships/tags" Target="../tags/tag280.xml"/><Relationship Id="rId5" Type="http://schemas.openxmlformats.org/officeDocument/2006/relationships/tags" Target="../tags/tag279.xml"/><Relationship Id="rId4" Type="http://schemas.openxmlformats.org/officeDocument/2006/relationships/tags" Target="../tags/tag278.xml"/><Relationship Id="rId3" Type="http://schemas.openxmlformats.org/officeDocument/2006/relationships/tags" Target="../tags/tag277.xml"/><Relationship Id="rId20" Type="http://schemas.openxmlformats.org/officeDocument/2006/relationships/slideLayout" Target="../slideLayouts/slideLayout1.xml"/><Relationship Id="rId2" Type="http://schemas.openxmlformats.org/officeDocument/2006/relationships/tags" Target="../tags/tag276.xml"/><Relationship Id="rId19" Type="http://schemas.openxmlformats.org/officeDocument/2006/relationships/tags" Target="../tags/tag292.xml"/><Relationship Id="rId18" Type="http://schemas.openxmlformats.org/officeDocument/2006/relationships/tags" Target="../tags/tag291.xml"/><Relationship Id="rId17" Type="http://schemas.openxmlformats.org/officeDocument/2006/relationships/tags" Target="../tags/tag290.xml"/><Relationship Id="rId16" Type="http://schemas.openxmlformats.org/officeDocument/2006/relationships/tags" Target="../tags/tag289.xml"/><Relationship Id="rId15" Type="http://schemas.openxmlformats.org/officeDocument/2006/relationships/tags" Target="../tags/tag288.xml"/><Relationship Id="rId14" Type="http://schemas.openxmlformats.org/officeDocument/2006/relationships/tags" Target="../tags/tag287.xml"/><Relationship Id="rId13" Type="http://schemas.openxmlformats.org/officeDocument/2006/relationships/tags" Target="../tags/tag286.xml"/><Relationship Id="rId12" Type="http://schemas.openxmlformats.org/officeDocument/2006/relationships/tags" Target="../tags/tag285.xml"/><Relationship Id="rId11" Type="http://schemas.openxmlformats.org/officeDocument/2006/relationships/tags" Target="../tags/tag284.xml"/><Relationship Id="rId10" Type="http://schemas.openxmlformats.org/officeDocument/2006/relationships/tags" Target="../tags/tag283.xml"/><Relationship Id="rId1" Type="http://schemas.openxmlformats.org/officeDocument/2006/relationships/tags" Target="../tags/tag275.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296.xml"/><Relationship Id="rId3" Type="http://schemas.openxmlformats.org/officeDocument/2006/relationships/tags" Target="../tags/tag295.xml"/><Relationship Id="rId2" Type="http://schemas.openxmlformats.org/officeDocument/2006/relationships/tags" Target="../tags/tag294.xml"/><Relationship Id="rId1" Type="http://schemas.openxmlformats.org/officeDocument/2006/relationships/tags" Target="../tags/tag293.xml"/></Relationships>
</file>

<file path=ppt/slides/_rels/slide17.xml.rels><?xml version="1.0" encoding="UTF-8" standalone="yes"?>
<Relationships xmlns="http://schemas.openxmlformats.org/package/2006/relationships"><Relationship Id="rId9" Type="http://schemas.openxmlformats.org/officeDocument/2006/relationships/tags" Target="../tags/tag305.xml"/><Relationship Id="rId8" Type="http://schemas.openxmlformats.org/officeDocument/2006/relationships/tags" Target="../tags/tag304.xml"/><Relationship Id="rId7" Type="http://schemas.openxmlformats.org/officeDocument/2006/relationships/tags" Target="../tags/tag303.xml"/><Relationship Id="rId6" Type="http://schemas.openxmlformats.org/officeDocument/2006/relationships/tags" Target="../tags/tag302.xml"/><Relationship Id="rId5" Type="http://schemas.openxmlformats.org/officeDocument/2006/relationships/tags" Target="../tags/tag301.xml"/><Relationship Id="rId4" Type="http://schemas.openxmlformats.org/officeDocument/2006/relationships/tags" Target="../tags/tag300.xml"/><Relationship Id="rId3" Type="http://schemas.openxmlformats.org/officeDocument/2006/relationships/tags" Target="../tags/tag299.xml"/><Relationship Id="rId21" Type="http://schemas.openxmlformats.org/officeDocument/2006/relationships/slideLayout" Target="../slideLayouts/slideLayout1.xml"/><Relationship Id="rId20" Type="http://schemas.openxmlformats.org/officeDocument/2006/relationships/tags" Target="../tags/tag316.xml"/><Relationship Id="rId2" Type="http://schemas.openxmlformats.org/officeDocument/2006/relationships/tags" Target="../tags/tag298.xml"/><Relationship Id="rId19" Type="http://schemas.openxmlformats.org/officeDocument/2006/relationships/tags" Target="../tags/tag315.xml"/><Relationship Id="rId18" Type="http://schemas.openxmlformats.org/officeDocument/2006/relationships/tags" Target="../tags/tag314.xml"/><Relationship Id="rId17" Type="http://schemas.openxmlformats.org/officeDocument/2006/relationships/tags" Target="../tags/tag313.xml"/><Relationship Id="rId16" Type="http://schemas.openxmlformats.org/officeDocument/2006/relationships/tags" Target="../tags/tag312.xml"/><Relationship Id="rId15" Type="http://schemas.openxmlformats.org/officeDocument/2006/relationships/tags" Target="../tags/tag311.xml"/><Relationship Id="rId14" Type="http://schemas.openxmlformats.org/officeDocument/2006/relationships/tags" Target="../tags/tag310.xml"/><Relationship Id="rId13" Type="http://schemas.openxmlformats.org/officeDocument/2006/relationships/tags" Target="../tags/tag309.xml"/><Relationship Id="rId12" Type="http://schemas.openxmlformats.org/officeDocument/2006/relationships/tags" Target="../tags/tag308.xml"/><Relationship Id="rId11" Type="http://schemas.openxmlformats.org/officeDocument/2006/relationships/tags" Target="../tags/tag307.xml"/><Relationship Id="rId10" Type="http://schemas.openxmlformats.org/officeDocument/2006/relationships/tags" Target="../tags/tag306.xml"/><Relationship Id="rId1" Type="http://schemas.openxmlformats.org/officeDocument/2006/relationships/tags" Target="../tags/tag297.xml"/></Relationships>
</file>

<file path=ppt/slides/_rels/slide18.xml.rels><?xml version="1.0" encoding="UTF-8" standalone="yes"?>
<Relationships xmlns="http://schemas.openxmlformats.org/package/2006/relationships"><Relationship Id="rId9" Type="http://schemas.openxmlformats.org/officeDocument/2006/relationships/tags" Target="../tags/tag325.xml"/><Relationship Id="rId8" Type="http://schemas.openxmlformats.org/officeDocument/2006/relationships/tags" Target="../tags/tag324.xml"/><Relationship Id="rId7" Type="http://schemas.openxmlformats.org/officeDocument/2006/relationships/tags" Target="../tags/tag323.xml"/><Relationship Id="rId6" Type="http://schemas.openxmlformats.org/officeDocument/2006/relationships/tags" Target="../tags/tag322.xml"/><Relationship Id="rId5" Type="http://schemas.openxmlformats.org/officeDocument/2006/relationships/tags" Target="../tags/tag321.xml"/><Relationship Id="rId41" Type="http://schemas.openxmlformats.org/officeDocument/2006/relationships/slideLayout" Target="../slideLayouts/slideLayout1.xml"/><Relationship Id="rId40" Type="http://schemas.openxmlformats.org/officeDocument/2006/relationships/tags" Target="../tags/tag356.xml"/><Relationship Id="rId4" Type="http://schemas.openxmlformats.org/officeDocument/2006/relationships/tags" Target="../tags/tag320.xml"/><Relationship Id="rId39" Type="http://schemas.openxmlformats.org/officeDocument/2006/relationships/tags" Target="../tags/tag355.xml"/><Relationship Id="rId38" Type="http://schemas.openxmlformats.org/officeDocument/2006/relationships/tags" Target="../tags/tag354.xml"/><Relationship Id="rId37" Type="http://schemas.openxmlformats.org/officeDocument/2006/relationships/tags" Target="../tags/tag353.xml"/><Relationship Id="rId36" Type="http://schemas.openxmlformats.org/officeDocument/2006/relationships/tags" Target="../tags/tag352.xml"/><Relationship Id="rId35" Type="http://schemas.openxmlformats.org/officeDocument/2006/relationships/tags" Target="../tags/tag351.xml"/><Relationship Id="rId34" Type="http://schemas.openxmlformats.org/officeDocument/2006/relationships/tags" Target="../tags/tag350.xml"/><Relationship Id="rId33" Type="http://schemas.openxmlformats.org/officeDocument/2006/relationships/tags" Target="../tags/tag349.xml"/><Relationship Id="rId32" Type="http://schemas.openxmlformats.org/officeDocument/2006/relationships/tags" Target="../tags/tag348.xml"/><Relationship Id="rId31" Type="http://schemas.openxmlformats.org/officeDocument/2006/relationships/tags" Target="../tags/tag347.xml"/><Relationship Id="rId30" Type="http://schemas.openxmlformats.org/officeDocument/2006/relationships/tags" Target="../tags/tag346.xml"/><Relationship Id="rId3" Type="http://schemas.openxmlformats.org/officeDocument/2006/relationships/tags" Target="../tags/tag319.xml"/><Relationship Id="rId29" Type="http://schemas.openxmlformats.org/officeDocument/2006/relationships/tags" Target="../tags/tag345.xml"/><Relationship Id="rId28" Type="http://schemas.openxmlformats.org/officeDocument/2006/relationships/tags" Target="../tags/tag344.xml"/><Relationship Id="rId27" Type="http://schemas.openxmlformats.org/officeDocument/2006/relationships/tags" Target="../tags/tag343.xml"/><Relationship Id="rId26" Type="http://schemas.openxmlformats.org/officeDocument/2006/relationships/tags" Target="../tags/tag342.xml"/><Relationship Id="rId25" Type="http://schemas.openxmlformats.org/officeDocument/2006/relationships/tags" Target="../tags/tag341.xml"/><Relationship Id="rId24" Type="http://schemas.openxmlformats.org/officeDocument/2006/relationships/tags" Target="../tags/tag340.xml"/><Relationship Id="rId23" Type="http://schemas.openxmlformats.org/officeDocument/2006/relationships/tags" Target="../tags/tag339.xml"/><Relationship Id="rId22" Type="http://schemas.openxmlformats.org/officeDocument/2006/relationships/tags" Target="../tags/tag338.xml"/><Relationship Id="rId21" Type="http://schemas.openxmlformats.org/officeDocument/2006/relationships/tags" Target="../tags/tag337.xml"/><Relationship Id="rId20" Type="http://schemas.openxmlformats.org/officeDocument/2006/relationships/tags" Target="../tags/tag336.xml"/><Relationship Id="rId2" Type="http://schemas.openxmlformats.org/officeDocument/2006/relationships/tags" Target="../tags/tag318.xml"/><Relationship Id="rId19" Type="http://schemas.openxmlformats.org/officeDocument/2006/relationships/tags" Target="../tags/tag335.xml"/><Relationship Id="rId18" Type="http://schemas.openxmlformats.org/officeDocument/2006/relationships/tags" Target="../tags/tag334.xml"/><Relationship Id="rId17" Type="http://schemas.openxmlformats.org/officeDocument/2006/relationships/tags" Target="../tags/tag333.xml"/><Relationship Id="rId16" Type="http://schemas.openxmlformats.org/officeDocument/2006/relationships/tags" Target="../tags/tag332.xml"/><Relationship Id="rId15" Type="http://schemas.openxmlformats.org/officeDocument/2006/relationships/tags" Target="../tags/tag331.xml"/><Relationship Id="rId14" Type="http://schemas.openxmlformats.org/officeDocument/2006/relationships/tags" Target="../tags/tag330.xml"/><Relationship Id="rId13" Type="http://schemas.openxmlformats.org/officeDocument/2006/relationships/tags" Target="../tags/tag329.xml"/><Relationship Id="rId12" Type="http://schemas.openxmlformats.org/officeDocument/2006/relationships/tags" Target="../tags/tag328.xml"/><Relationship Id="rId11" Type="http://schemas.openxmlformats.org/officeDocument/2006/relationships/tags" Target="../tags/tag327.xml"/><Relationship Id="rId10" Type="http://schemas.openxmlformats.org/officeDocument/2006/relationships/tags" Target="../tags/tag326.xml"/><Relationship Id="rId1" Type="http://schemas.openxmlformats.org/officeDocument/2006/relationships/tags" Target="../tags/tag317.xml"/></Relationships>
</file>

<file path=ppt/slides/_rels/slide19.xml.rels><?xml version="1.0" encoding="UTF-8" standalone="yes"?>
<Relationships xmlns="http://schemas.openxmlformats.org/package/2006/relationships"><Relationship Id="rId9" Type="http://schemas.openxmlformats.org/officeDocument/2006/relationships/tags" Target="../tags/tag365.xml"/><Relationship Id="rId8" Type="http://schemas.openxmlformats.org/officeDocument/2006/relationships/tags" Target="../tags/tag364.xml"/><Relationship Id="rId7" Type="http://schemas.openxmlformats.org/officeDocument/2006/relationships/tags" Target="../tags/tag363.xml"/><Relationship Id="rId6" Type="http://schemas.openxmlformats.org/officeDocument/2006/relationships/tags" Target="../tags/tag362.xml"/><Relationship Id="rId5" Type="http://schemas.openxmlformats.org/officeDocument/2006/relationships/tags" Target="../tags/tag361.xml"/><Relationship Id="rId4" Type="http://schemas.openxmlformats.org/officeDocument/2006/relationships/tags" Target="../tags/tag360.xml"/><Relationship Id="rId3" Type="http://schemas.openxmlformats.org/officeDocument/2006/relationships/tags" Target="../tags/tag359.xml"/><Relationship Id="rId25" Type="http://schemas.openxmlformats.org/officeDocument/2006/relationships/slideLayout" Target="../slideLayouts/slideLayout1.xml"/><Relationship Id="rId24" Type="http://schemas.openxmlformats.org/officeDocument/2006/relationships/tags" Target="../tags/tag380.xml"/><Relationship Id="rId23" Type="http://schemas.openxmlformats.org/officeDocument/2006/relationships/tags" Target="../tags/tag379.xml"/><Relationship Id="rId22" Type="http://schemas.openxmlformats.org/officeDocument/2006/relationships/tags" Target="../tags/tag378.xml"/><Relationship Id="rId21" Type="http://schemas.openxmlformats.org/officeDocument/2006/relationships/tags" Target="../tags/tag377.xml"/><Relationship Id="rId20" Type="http://schemas.openxmlformats.org/officeDocument/2006/relationships/tags" Target="../tags/tag376.xml"/><Relationship Id="rId2" Type="http://schemas.openxmlformats.org/officeDocument/2006/relationships/tags" Target="../tags/tag358.xml"/><Relationship Id="rId19" Type="http://schemas.openxmlformats.org/officeDocument/2006/relationships/tags" Target="../tags/tag375.xml"/><Relationship Id="rId18" Type="http://schemas.openxmlformats.org/officeDocument/2006/relationships/tags" Target="../tags/tag374.xml"/><Relationship Id="rId17" Type="http://schemas.openxmlformats.org/officeDocument/2006/relationships/tags" Target="../tags/tag373.xml"/><Relationship Id="rId16" Type="http://schemas.openxmlformats.org/officeDocument/2006/relationships/tags" Target="../tags/tag372.xml"/><Relationship Id="rId15" Type="http://schemas.openxmlformats.org/officeDocument/2006/relationships/tags" Target="../tags/tag371.xml"/><Relationship Id="rId14" Type="http://schemas.openxmlformats.org/officeDocument/2006/relationships/tags" Target="../tags/tag370.xml"/><Relationship Id="rId13" Type="http://schemas.openxmlformats.org/officeDocument/2006/relationships/tags" Target="../tags/tag369.xml"/><Relationship Id="rId12" Type="http://schemas.openxmlformats.org/officeDocument/2006/relationships/tags" Target="../tags/tag368.xml"/><Relationship Id="rId11" Type="http://schemas.openxmlformats.org/officeDocument/2006/relationships/tags" Target="../tags/tag367.xml"/><Relationship Id="rId10" Type="http://schemas.openxmlformats.org/officeDocument/2006/relationships/tags" Target="../tags/tag366.xml"/><Relationship Id="rId1" Type="http://schemas.openxmlformats.org/officeDocument/2006/relationships/tags" Target="../tags/tag357.xml"/></Relationships>
</file>

<file path=ppt/slides/_rels/slide2.xml.rels><?xml version="1.0" encoding="UTF-8" standalone="yes"?>
<Relationships xmlns="http://schemas.openxmlformats.org/package/2006/relationships"><Relationship Id="rId9" Type="http://schemas.openxmlformats.org/officeDocument/2006/relationships/tags" Target="../tags/tag15.xml"/><Relationship Id="rId8" Type="http://schemas.openxmlformats.org/officeDocument/2006/relationships/tags" Target="../tags/tag14.xml"/><Relationship Id="rId7" Type="http://schemas.openxmlformats.org/officeDocument/2006/relationships/tags" Target="../tags/tag13.xml"/><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0" Type="http://schemas.openxmlformats.org/officeDocument/2006/relationships/slideLayout" Target="../slideLayouts/slideLayout1.xml"/><Relationship Id="rId2" Type="http://schemas.openxmlformats.org/officeDocument/2006/relationships/tags" Target="../tags/tag8.xml"/><Relationship Id="rId19" Type="http://schemas.openxmlformats.org/officeDocument/2006/relationships/tags" Target="../tags/tag25.xml"/><Relationship Id="rId18" Type="http://schemas.openxmlformats.org/officeDocument/2006/relationships/tags" Target="../tags/tag24.xml"/><Relationship Id="rId17" Type="http://schemas.openxmlformats.org/officeDocument/2006/relationships/tags" Target="../tags/tag23.xml"/><Relationship Id="rId16" Type="http://schemas.openxmlformats.org/officeDocument/2006/relationships/tags" Target="../tags/tag22.xml"/><Relationship Id="rId15" Type="http://schemas.openxmlformats.org/officeDocument/2006/relationships/tags" Target="../tags/tag21.xml"/><Relationship Id="rId14" Type="http://schemas.openxmlformats.org/officeDocument/2006/relationships/tags" Target="../tags/tag20.xml"/><Relationship Id="rId13" Type="http://schemas.openxmlformats.org/officeDocument/2006/relationships/tags" Target="../tags/tag19.xml"/><Relationship Id="rId12" Type="http://schemas.openxmlformats.org/officeDocument/2006/relationships/tags" Target="../tags/tag18.xml"/><Relationship Id="rId11" Type="http://schemas.openxmlformats.org/officeDocument/2006/relationships/tags" Target="../tags/tag17.xml"/><Relationship Id="rId10" Type="http://schemas.openxmlformats.org/officeDocument/2006/relationships/tags" Target="../tags/tag16.xml"/><Relationship Id="rId1" Type="http://schemas.openxmlformats.org/officeDocument/2006/relationships/tags" Target="../tags/tag7.xml"/></Relationships>
</file>

<file path=ppt/slides/_rels/slide20.xml.rels><?xml version="1.0" encoding="UTF-8" standalone="yes"?>
<Relationships xmlns="http://schemas.openxmlformats.org/package/2006/relationships"><Relationship Id="rId9" Type="http://schemas.openxmlformats.org/officeDocument/2006/relationships/tags" Target="../tags/tag389.xml"/><Relationship Id="rId8" Type="http://schemas.openxmlformats.org/officeDocument/2006/relationships/tags" Target="../tags/tag388.xml"/><Relationship Id="rId7" Type="http://schemas.openxmlformats.org/officeDocument/2006/relationships/tags" Target="../tags/tag387.xml"/><Relationship Id="rId6" Type="http://schemas.openxmlformats.org/officeDocument/2006/relationships/tags" Target="../tags/tag386.xml"/><Relationship Id="rId5" Type="http://schemas.openxmlformats.org/officeDocument/2006/relationships/tags" Target="../tags/tag385.xml"/><Relationship Id="rId41" Type="http://schemas.openxmlformats.org/officeDocument/2006/relationships/slideLayout" Target="../slideLayouts/slideLayout1.xml"/><Relationship Id="rId40" Type="http://schemas.openxmlformats.org/officeDocument/2006/relationships/tags" Target="../tags/tag420.xml"/><Relationship Id="rId4" Type="http://schemas.openxmlformats.org/officeDocument/2006/relationships/tags" Target="../tags/tag384.xml"/><Relationship Id="rId39" Type="http://schemas.openxmlformats.org/officeDocument/2006/relationships/tags" Target="../tags/tag419.xml"/><Relationship Id="rId38" Type="http://schemas.openxmlformats.org/officeDocument/2006/relationships/tags" Target="../tags/tag418.xml"/><Relationship Id="rId37" Type="http://schemas.openxmlformats.org/officeDocument/2006/relationships/tags" Target="../tags/tag417.xml"/><Relationship Id="rId36" Type="http://schemas.openxmlformats.org/officeDocument/2006/relationships/tags" Target="../tags/tag416.xml"/><Relationship Id="rId35" Type="http://schemas.openxmlformats.org/officeDocument/2006/relationships/tags" Target="../tags/tag415.xml"/><Relationship Id="rId34" Type="http://schemas.openxmlformats.org/officeDocument/2006/relationships/tags" Target="../tags/tag414.xml"/><Relationship Id="rId33" Type="http://schemas.openxmlformats.org/officeDocument/2006/relationships/tags" Target="../tags/tag413.xml"/><Relationship Id="rId32" Type="http://schemas.openxmlformats.org/officeDocument/2006/relationships/tags" Target="../tags/tag412.xml"/><Relationship Id="rId31" Type="http://schemas.openxmlformats.org/officeDocument/2006/relationships/tags" Target="../tags/tag411.xml"/><Relationship Id="rId30" Type="http://schemas.openxmlformats.org/officeDocument/2006/relationships/tags" Target="../tags/tag410.xml"/><Relationship Id="rId3" Type="http://schemas.openxmlformats.org/officeDocument/2006/relationships/tags" Target="../tags/tag383.xml"/><Relationship Id="rId29" Type="http://schemas.openxmlformats.org/officeDocument/2006/relationships/tags" Target="../tags/tag409.xml"/><Relationship Id="rId28" Type="http://schemas.openxmlformats.org/officeDocument/2006/relationships/tags" Target="../tags/tag408.xml"/><Relationship Id="rId27" Type="http://schemas.openxmlformats.org/officeDocument/2006/relationships/tags" Target="../tags/tag407.xml"/><Relationship Id="rId26" Type="http://schemas.openxmlformats.org/officeDocument/2006/relationships/tags" Target="../tags/tag406.xml"/><Relationship Id="rId25" Type="http://schemas.openxmlformats.org/officeDocument/2006/relationships/tags" Target="../tags/tag405.xml"/><Relationship Id="rId24" Type="http://schemas.openxmlformats.org/officeDocument/2006/relationships/tags" Target="../tags/tag404.xml"/><Relationship Id="rId23" Type="http://schemas.openxmlformats.org/officeDocument/2006/relationships/tags" Target="../tags/tag403.xml"/><Relationship Id="rId22" Type="http://schemas.openxmlformats.org/officeDocument/2006/relationships/tags" Target="../tags/tag402.xml"/><Relationship Id="rId21" Type="http://schemas.openxmlformats.org/officeDocument/2006/relationships/tags" Target="../tags/tag401.xml"/><Relationship Id="rId20" Type="http://schemas.openxmlformats.org/officeDocument/2006/relationships/tags" Target="../tags/tag400.xml"/><Relationship Id="rId2" Type="http://schemas.openxmlformats.org/officeDocument/2006/relationships/tags" Target="../tags/tag382.xml"/><Relationship Id="rId19" Type="http://schemas.openxmlformats.org/officeDocument/2006/relationships/tags" Target="../tags/tag399.xml"/><Relationship Id="rId18" Type="http://schemas.openxmlformats.org/officeDocument/2006/relationships/tags" Target="../tags/tag398.xml"/><Relationship Id="rId17" Type="http://schemas.openxmlformats.org/officeDocument/2006/relationships/tags" Target="../tags/tag397.xml"/><Relationship Id="rId16" Type="http://schemas.openxmlformats.org/officeDocument/2006/relationships/tags" Target="../tags/tag396.xml"/><Relationship Id="rId15" Type="http://schemas.openxmlformats.org/officeDocument/2006/relationships/tags" Target="../tags/tag395.xml"/><Relationship Id="rId14" Type="http://schemas.openxmlformats.org/officeDocument/2006/relationships/tags" Target="../tags/tag394.xml"/><Relationship Id="rId13" Type="http://schemas.openxmlformats.org/officeDocument/2006/relationships/tags" Target="../tags/tag393.xml"/><Relationship Id="rId12" Type="http://schemas.openxmlformats.org/officeDocument/2006/relationships/tags" Target="../tags/tag392.xml"/><Relationship Id="rId11" Type="http://schemas.openxmlformats.org/officeDocument/2006/relationships/tags" Target="../tags/tag391.xml"/><Relationship Id="rId10" Type="http://schemas.openxmlformats.org/officeDocument/2006/relationships/tags" Target="../tags/tag390.xml"/><Relationship Id="rId1" Type="http://schemas.openxmlformats.org/officeDocument/2006/relationships/tags" Target="../tags/tag381.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423.xml"/><Relationship Id="rId2" Type="http://schemas.openxmlformats.org/officeDocument/2006/relationships/tags" Target="../tags/tag422.xml"/><Relationship Id="rId1" Type="http://schemas.openxmlformats.org/officeDocument/2006/relationships/tags" Target="../tags/tag421.xml"/></Relationships>
</file>

<file path=ppt/slides/_rels/slide22.xml.rels><?xml version="1.0" encoding="UTF-8" standalone="yes"?>
<Relationships xmlns="http://schemas.openxmlformats.org/package/2006/relationships"><Relationship Id="rId9" Type="http://schemas.openxmlformats.org/officeDocument/2006/relationships/tags" Target="../tags/tag432.xml"/><Relationship Id="rId8" Type="http://schemas.openxmlformats.org/officeDocument/2006/relationships/tags" Target="../tags/tag431.xml"/><Relationship Id="rId7" Type="http://schemas.openxmlformats.org/officeDocument/2006/relationships/tags" Target="../tags/tag430.xml"/><Relationship Id="rId6" Type="http://schemas.openxmlformats.org/officeDocument/2006/relationships/tags" Target="../tags/tag429.xml"/><Relationship Id="rId5" Type="http://schemas.openxmlformats.org/officeDocument/2006/relationships/tags" Target="../tags/tag428.xml"/><Relationship Id="rId4" Type="http://schemas.openxmlformats.org/officeDocument/2006/relationships/tags" Target="../tags/tag427.xml"/><Relationship Id="rId3" Type="http://schemas.openxmlformats.org/officeDocument/2006/relationships/tags" Target="../tags/tag426.xml"/><Relationship Id="rId2" Type="http://schemas.openxmlformats.org/officeDocument/2006/relationships/tags" Target="../tags/tag425.xml"/><Relationship Id="rId18" Type="http://schemas.openxmlformats.org/officeDocument/2006/relationships/slideLayout" Target="../slideLayouts/slideLayout1.xml"/><Relationship Id="rId17" Type="http://schemas.openxmlformats.org/officeDocument/2006/relationships/image" Target="../media/image12.png"/><Relationship Id="rId16" Type="http://schemas.openxmlformats.org/officeDocument/2006/relationships/tags" Target="../tags/tag439.xml"/><Relationship Id="rId15" Type="http://schemas.openxmlformats.org/officeDocument/2006/relationships/tags" Target="../tags/tag438.xml"/><Relationship Id="rId14" Type="http://schemas.openxmlformats.org/officeDocument/2006/relationships/tags" Target="../tags/tag437.xml"/><Relationship Id="rId13" Type="http://schemas.openxmlformats.org/officeDocument/2006/relationships/tags" Target="../tags/tag436.xml"/><Relationship Id="rId12" Type="http://schemas.openxmlformats.org/officeDocument/2006/relationships/tags" Target="../tags/tag435.xml"/><Relationship Id="rId11" Type="http://schemas.openxmlformats.org/officeDocument/2006/relationships/tags" Target="../tags/tag434.xml"/><Relationship Id="rId10" Type="http://schemas.openxmlformats.org/officeDocument/2006/relationships/tags" Target="../tags/tag433.xml"/><Relationship Id="rId1" Type="http://schemas.openxmlformats.org/officeDocument/2006/relationships/tags" Target="../tags/tag424.xml"/></Relationships>
</file>

<file path=ppt/slides/_rels/slide23.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445.xml"/><Relationship Id="rId5" Type="http://schemas.openxmlformats.org/officeDocument/2006/relationships/tags" Target="../tags/tag444.xml"/><Relationship Id="rId4" Type="http://schemas.openxmlformats.org/officeDocument/2006/relationships/tags" Target="../tags/tag443.xml"/><Relationship Id="rId3" Type="http://schemas.openxmlformats.org/officeDocument/2006/relationships/tags" Target="../tags/tag442.xml"/><Relationship Id="rId2" Type="http://schemas.openxmlformats.org/officeDocument/2006/relationships/tags" Target="../tags/tag441.xml"/><Relationship Id="rId1" Type="http://schemas.openxmlformats.org/officeDocument/2006/relationships/tags" Target="../tags/tag440.xml"/></Relationships>
</file>

<file path=ppt/slides/_rels/slide24.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451.xml"/><Relationship Id="rId5" Type="http://schemas.openxmlformats.org/officeDocument/2006/relationships/tags" Target="../tags/tag450.xml"/><Relationship Id="rId4" Type="http://schemas.openxmlformats.org/officeDocument/2006/relationships/tags" Target="../tags/tag449.xml"/><Relationship Id="rId3" Type="http://schemas.openxmlformats.org/officeDocument/2006/relationships/tags" Target="../tags/tag448.xml"/><Relationship Id="rId2" Type="http://schemas.openxmlformats.org/officeDocument/2006/relationships/tags" Target="../tags/tag447.xml"/><Relationship Id="rId1" Type="http://schemas.openxmlformats.org/officeDocument/2006/relationships/tags" Target="../tags/tag446.xml"/></Relationships>
</file>

<file path=ppt/slides/_rels/slide25.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457.xml"/><Relationship Id="rId5" Type="http://schemas.openxmlformats.org/officeDocument/2006/relationships/tags" Target="../tags/tag456.xml"/><Relationship Id="rId4" Type="http://schemas.openxmlformats.org/officeDocument/2006/relationships/tags" Target="../tags/tag455.xml"/><Relationship Id="rId3" Type="http://schemas.openxmlformats.org/officeDocument/2006/relationships/tags" Target="../tags/tag454.xml"/><Relationship Id="rId2" Type="http://schemas.openxmlformats.org/officeDocument/2006/relationships/tags" Target="../tags/tag453.xml"/><Relationship Id="rId1" Type="http://schemas.openxmlformats.org/officeDocument/2006/relationships/tags" Target="../tags/tag452.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ags" Target="../tags/tag26.xml"/></Relationships>
</file>

<file path=ppt/slides/_rels/slide4.xml.rels><?xml version="1.0" encoding="UTF-8" standalone="yes"?>
<Relationships xmlns="http://schemas.openxmlformats.org/package/2006/relationships"><Relationship Id="rId9" Type="http://schemas.openxmlformats.org/officeDocument/2006/relationships/image" Target="../media/image2.svg"/><Relationship Id="rId8" Type="http://schemas.openxmlformats.org/officeDocument/2006/relationships/image" Target="../media/image1.png"/><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0" Type="http://schemas.openxmlformats.org/officeDocument/2006/relationships/slideLayout" Target="../slideLayouts/slideLayout1.xml"/><Relationship Id="rId1" Type="http://schemas.openxmlformats.org/officeDocument/2006/relationships/tags" Target="../tags/tag29.xml"/></Relationships>
</file>

<file path=ppt/slides/_rels/slide5.xml.rels><?xml version="1.0" encoding="UTF-8" standalone="yes"?>
<Relationships xmlns="http://schemas.openxmlformats.org/package/2006/relationships"><Relationship Id="rId9" Type="http://schemas.openxmlformats.org/officeDocument/2006/relationships/image" Target="../media/image4.svg"/><Relationship Id="rId8" Type="http://schemas.openxmlformats.org/officeDocument/2006/relationships/image" Target="../media/image3.png"/><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7" Type="http://schemas.openxmlformats.org/officeDocument/2006/relationships/slideLayout" Target="../slideLayouts/slideLayout1.xml"/><Relationship Id="rId16" Type="http://schemas.openxmlformats.org/officeDocument/2006/relationships/tags" Target="../tags/tag49.xml"/><Relationship Id="rId15" Type="http://schemas.openxmlformats.org/officeDocument/2006/relationships/tags" Target="../tags/tag48.xml"/><Relationship Id="rId14" Type="http://schemas.openxmlformats.org/officeDocument/2006/relationships/tags" Target="../tags/tag47.xml"/><Relationship Id="rId13" Type="http://schemas.openxmlformats.org/officeDocument/2006/relationships/tags" Target="../tags/tag46.xml"/><Relationship Id="rId12" Type="http://schemas.openxmlformats.org/officeDocument/2006/relationships/tags" Target="../tags/tag45.xml"/><Relationship Id="rId11" Type="http://schemas.openxmlformats.org/officeDocument/2006/relationships/tags" Target="../tags/tag44.xml"/><Relationship Id="rId10" Type="http://schemas.openxmlformats.org/officeDocument/2006/relationships/tags" Target="../tags/tag43.xml"/><Relationship Id="rId1" Type="http://schemas.openxmlformats.org/officeDocument/2006/relationships/tags" Target="../tags/tag36.xml"/></Relationships>
</file>

<file path=ppt/slides/_rels/slide6.xml.rels><?xml version="1.0" encoding="UTF-8" standalone="yes"?>
<Relationships xmlns="http://schemas.openxmlformats.org/package/2006/relationships"><Relationship Id="rId9" Type="http://schemas.openxmlformats.org/officeDocument/2006/relationships/image" Target="../media/image5.png"/><Relationship Id="rId8" Type="http://schemas.openxmlformats.org/officeDocument/2006/relationships/tags" Target="../tags/tag57.xml"/><Relationship Id="rId7" Type="http://schemas.openxmlformats.org/officeDocument/2006/relationships/tags" Target="../tags/tag56.xml"/><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2" Type="http://schemas.openxmlformats.org/officeDocument/2006/relationships/slideLayout" Target="../slideLayouts/slideLayout1.xml"/><Relationship Id="rId11" Type="http://schemas.openxmlformats.org/officeDocument/2006/relationships/tags" Target="../tags/tag58.xml"/><Relationship Id="rId10" Type="http://schemas.openxmlformats.org/officeDocument/2006/relationships/image" Target="../media/image6.svg"/><Relationship Id="rId1" Type="http://schemas.openxmlformats.org/officeDocument/2006/relationships/tags" Target="../tags/tag50.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s>
</file>

<file path=ppt/slides/_rels/slide8.xml.rels><?xml version="1.0" encoding="UTF-8" standalone="yes"?>
<Relationships xmlns="http://schemas.openxmlformats.org/package/2006/relationships"><Relationship Id="rId91" Type="http://schemas.openxmlformats.org/officeDocument/2006/relationships/slideLayout" Target="../slideLayouts/slideLayout1.xml"/><Relationship Id="rId90" Type="http://schemas.openxmlformats.org/officeDocument/2006/relationships/image" Target="../media/image9.svg"/><Relationship Id="rId9" Type="http://schemas.openxmlformats.org/officeDocument/2006/relationships/tags" Target="../tags/tag70.xml"/><Relationship Id="rId89" Type="http://schemas.openxmlformats.org/officeDocument/2006/relationships/image" Target="../media/image8.svg"/><Relationship Id="rId88" Type="http://schemas.openxmlformats.org/officeDocument/2006/relationships/image" Target="../media/image7.png"/><Relationship Id="rId87" Type="http://schemas.openxmlformats.org/officeDocument/2006/relationships/tags" Target="../tags/tag148.xml"/><Relationship Id="rId86" Type="http://schemas.openxmlformats.org/officeDocument/2006/relationships/tags" Target="../tags/tag147.xml"/><Relationship Id="rId85" Type="http://schemas.openxmlformats.org/officeDocument/2006/relationships/tags" Target="../tags/tag146.xml"/><Relationship Id="rId84" Type="http://schemas.openxmlformats.org/officeDocument/2006/relationships/tags" Target="../tags/tag145.xml"/><Relationship Id="rId83" Type="http://schemas.openxmlformats.org/officeDocument/2006/relationships/tags" Target="../tags/tag144.xml"/><Relationship Id="rId82" Type="http://schemas.openxmlformats.org/officeDocument/2006/relationships/tags" Target="../tags/tag143.xml"/><Relationship Id="rId81" Type="http://schemas.openxmlformats.org/officeDocument/2006/relationships/tags" Target="../tags/tag142.xml"/><Relationship Id="rId80" Type="http://schemas.openxmlformats.org/officeDocument/2006/relationships/tags" Target="../tags/tag141.xml"/><Relationship Id="rId8" Type="http://schemas.openxmlformats.org/officeDocument/2006/relationships/tags" Target="../tags/tag69.xml"/><Relationship Id="rId79" Type="http://schemas.openxmlformats.org/officeDocument/2006/relationships/tags" Target="../tags/tag140.xml"/><Relationship Id="rId78" Type="http://schemas.openxmlformats.org/officeDocument/2006/relationships/tags" Target="../tags/tag139.xml"/><Relationship Id="rId77" Type="http://schemas.openxmlformats.org/officeDocument/2006/relationships/tags" Target="../tags/tag138.xml"/><Relationship Id="rId76" Type="http://schemas.openxmlformats.org/officeDocument/2006/relationships/tags" Target="../tags/tag137.xml"/><Relationship Id="rId75" Type="http://schemas.openxmlformats.org/officeDocument/2006/relationships/tags" Target="../tags/tag136.xml"/><Relationship Id="rId74" Type="http://schemas.openxmlformats.org/officeDocument/2006/relationships/tags" Target="../tags/tag135.xml"/><Relationship Id="rId73" Type="http://schemas.openxmlformats.org/officeDocument/2006/relationships/tags" Target="../tags/tag134.xml"/><Relationship Id="rId72" Type="http://schemas.openxmlformats.org/officeDocument/2006/relationships/tags" Target="../tags/tag133.xml"/><Relationship Id="rId71" Type="http://schemas.openxmlformats.org/officeDocument/2006/relationships/tags" Target="../tags/tag132.xml"/><Relationship Id="rId70" Type="http://schemas.openxmlformats.org/officeDocument/2006/relationships/tags" Target="../tags/tag131.xml"/><Relationship Id="rId7" Type="http://schemas.openxmlformats.org/officeDocument/2006/relationships/tags" Target="../tags/tag68.xml"/><Relationship Id="rId69" Type="http://schemas.openxmlformats.org/officeDocument/2006/relationships/tags" Target="../tags/tag130.xml"/><Relationship Id="rId68" Type="http://schemas.openxmlformats.org/officeDocument/2006/relationships/tags" Target="../tags/tag129.xml"/><Relationship Id="rId67" Type="http://schemas.openxmlformats.org/officeDocument/2006/relationships/tags" Target="../tags/tag128.xml"/><Relationship Id="rId66" Type="http://schemas.openxmlformats.org/officeDocument/2006/relationships/tags" Target="../tags/tag127.xml"/><Relationship Id="rId65" Type="http://schemas.openxmlformats.org/officeDocument/2006/relationships/tags" Target="../tags/tag126.xml"/><Relationship Id="rId64" Type="http://schemas.openxmlformats.org/officeDocument/2006/relationships/tags" Target="../tags/tag125.xml"/><Relationship Id="rId63" Type="http://schemas.openxmlformats.org/officeDocument/2006/relationships/tags" Target="../tags/tag124.xml"/><Relationship Id="rId62" Type="http://schemas.openxmlformats.org/officeDocument/2006/relationships/tags" Target="../tags/tag123.xml"/><Relationship Id="rId61" Type="http://schemas.openxmlformats.org/officeDocument/2006/relationships/tags" Target="../tags/tag122.xml"/><Relationship Id="rId60" Type="http://schemas.openxmlformats.org/officeDocument/2006/relationships/tags" Target="../tags/tag121.xml"/><Relationship Id="rId6" Type="http://schemas.openxmlformats.org/officeDocument/2006/relationships/tags" Target="../tags/tag67.xml"/><Relationship Id="rId59" Type="http://schemas.openxmlformats.org/officeDocument/2006/relationships/tags" Target="../tags/tag120.xml"/><Relationship Id="rId58" Type="http://schemas.openxmlformats.org/officeDocument/2006/relationships/tags" Target="../tags/tag119.xml"/><Relationship Id="rId57" Type="http://schemas.openxmlformats.org/officeDocument/2006/relationships/tags" Target="../tags/tag118.xml"/><Relationship Id="rId56" Type="http://schemas.openxmlformats.org/officeDocument/2006/relationships/tags" Target="../tags/tag117.xml"/><Relationship Id="rId55" Type="http://schemas.openxmlformats.org/officeDocument/2006/relationships/tags" Target="../tags/tag116.xml"/><Relationship Id="rId54" Type="http://schemas.openxmlformats.org/officeDocument/2006/relationships/tags" Target="../tags/tag115.xml"/><Relationship Id="rId53" Type="http://schemas.openxmlformats.org/officeDocument/2006/relationships/tags" Target="../tags/tag114.xml"/><Relationship Id="rId52" Type="http://schemas.openxmlformats.org/officeDocument/2006/relationships/tags" Target="../tags/tag113.xml"/><Relationship Id="rId51" Type="http://schemas.openxmlformats.org/officeDocument/2006/relationships/tags" Target="../tags/tag112.xml"/><Relationship Id="rId50" Type="http://schemas.openxmlformats.org/officeDocument/2006/relationships/tags" Target="../tags/tag111.xml"/><Relationship Id="rId5" Type="http://schemas.openxmlformats.org/officeDocument/2006/relationships/tags" Target="../tags/tag66.xml"/><Relationship Id="rId49" Type="http://schemas.openxmlformats.org/officeDocument/2006/relationships/tags" Target="../tags/tag110.xml"/><Relationship Id="rId48" Type="http://schemas.openxmlformats.org/officeDocument/2006/relationships/tags" Target="../tags/tag109.xml"/><Relationship Id="rId47" Type="http://schemas.openxmlformats.org/officeDocument/2006/relationships/tags" Target="../tags/tag108.xml"/><Relationship Id="rId46" Type="http://schemas.openxmlformats.org/officeDocument/2006/relationships/tags" Target="../tags/tag107.xml"/><Relationship Id="rId45" Type="http://schemas.openxmlformats.org/officeDocument/2006/relationships/tags" Target="../tags/tag106.xml"/><Relationship Id="rId44" Type="http://schemas.openxmlformats.org/officeDocument/2006/relationships/tags" Target="../tags/tag105.xml"/><Relationship Id="rId43" Type="http://schemas.openxmlformats.org/officeDocument/2006/relationships/tags" Target="../tags/tag104.xml"/><Relationship Id="rId42" Type="http://schemas.openxmlformats.org/officeDocument/2006/relationships/tags" Target="../tags/tag103.xml"/><Relationship Id="rId41" Type="http://schemas.openxmlformats.org/officeDocument/2006/relationships/tags" Target="../tags/tag102.xml"/><Relationship Id="rId40" Type="http://schemas.openxmlformats.org/officeDocument/2006/relationships/tags" Target="../tags/tag101.xml"/><Relationship Id="rId4" Type="http://schemas.openxmlformats.org/officeDocument/2006/relationships/tags" Target="../tags/tag65.xml"/><Relationship Id="rId39" Type="http://schemas.openxmlformats.org/officeDocument/2006/relationships/tags" Target="../tags/tag100.xml"/><Relationship Id="rId38" Type="http://schemas.openxmlformats.org/officeDocument/2006/relationships/tags" Target="../tags/tag99.xml"/><Relationship Id="rId37" Type="http://schemas.openxmlformats.org/officeDocument/2006/relationships/tags" Target="../tags/tag98.xml"/><Relationship Id="rId36" Type="http://schemas.openxmlformats.org/officeDocument/2006/relationships/tags" Target="../tags/tag97.xml"/><Relationship Id="rId35" Type="http://schemas.openxmlformats.org/officeDocument/2006/relationships/tags" Target="../tags/tag96.xml"/><Relationship Id="rId34" Type="http://schemas.openxmlformats.org/officeDocument/2006/relationships/tags" Target="../tags/tag95.xml"/><Relationship Id="rId33" Type="http://schemas.openxmlformats.org/officeDocument/2006/relationships/tags" Target="../tags/tag94.xml"/><Relationship Id="rId32" Type="http://schemas.openxmlformats.org/officeDocument/2006/relationships/tags" Target="../tags/tag93.xml"/><Relationship Id="rId31" Type="http://schemas.openxmlformats.org/officeDocument/2006/relationships/tags" Target="../tags/tag92.xml"/><Relationship Id="rId30" Type="http://schemas.openxmlformats.org/officeDocument/2006/relationships/tags" Target="../tags/tag91.xml"/><Relationship Id="rId3" Type="http://schemas.openxmlformats.org/officeDocument/2006/relationships/tags" Target="../tags/tag64.xml"/><Relationship Id="rId29" Type="http://schemas.openxmlformats.org/officeDocument/2006/relationships/tags" Target="../tags/tag90.xml"/><Relationship Id="rId28" Type="http://schemas.openxmlformats.org/officeDocument/2006/relationships/tags" Target="../tags/tag89.xml"/><Relationship Id="rId27" Type="http://schemas.openxmlformats.org/officeDocument/2006/relationships/tags" Target="../tags/tag88.xml"/><Relationship Id="rId26" Type="http://schemas.openxmlformats.org/officeDocument/2006/relationships/tags" Target="../tags/tag87.xml"/><Relationship Id="rId25" Type="http://schemas.openxmlformats.org/officeDocument/2006/relationships/tags" Target="../tags/tag86.xml"/><Relationship Id="rId24" Type="http://schemas.openxmlformats.org/officeDocument/2006/relationships/tags" Target="../tags/tag85.xml"/><Relationship Id="rId23" Type="http://schemas.openxmlformats.org/officeDocument/2006/relationships/tags" Target="../tags/tag84.xml"/><Relationship Id="rId22" Type="http://schemas.openxmlformats.org/officeDocument/2006/relationships/tags" Target="../tags/tag83.xml"/><Relationship Id="rId21" Type="http://schemas.openxmlformats.org/officeDocument/2006/relationships/tags" Target="../tags/tag82.xml"/><Relationship Id="rId20" Type="http://schemas.openxmlformats.org/officeDocument/2006/relationships/tags" Target="../tags/tag81.xml"/><Relationship Id="rId2" Type="http://schemas.openxmlformats.org/officeDocument/2006/relationships/tags" Target="../tags/tag63.xml"/><Relationship Id="rId19" Type="http://schemas.openxmlformats.org/officeDocument/2006/relationships/tags" Target="../tags/tag80.xml"/><Relationship Id="rId18" Type="http://schemas.openxmlformats.org/officeDocument/2006/relationships/tags" Target="../tags/tag79.xml"/><Relationship Id="rId17" Type="http://schemas.openxmlformats.org/officeDocument/2006/relationships/tags" Target="../tags/tag78.xml"/><Relationship Id="rId16" Type="http://schemas.openxmlformats.org/officeDocument/2006/relationships/tags" Target="../tags/tag77.xml"/><Relationship Id="rId15" Type="http://schemas.openxmlformats.org/officeDocument/2006/relationships/tags" Target="../tags/tag76.xml"/><Relationship Id="rId14" Type="http://schemas.openxmlformats.org/officeDocument/2006/relationships/tags" Target="../tags/tag75.xml"/><Relationship Id="rId13" Type="http://schemas.openxmlformats.org/officeDocument/2006/relationships/tags" Target="../tags/tag74.xml"/><Relationship Id="rId12" Type="http://schemas.openxmlformats.org/officeDocument/2006/relationships/tags" Target="../tags/tag73.xml"/><Relationship Id="rId11" Type="http://schemas.openxmlformats.org/officeDocument/2006/relationships/tags" Target="../tags/tag72.xml"/><Relationship Id="rId10" Type="http://schemas.openxmlformats.org/officeDocument/2006/relationships/tags" Target="../tags/tag71.xml"/><Relationship Id="rId1" Type="http://schemas.openxmlformats.org/officeDocument/2006/relationships/tags" Target="../tags/tag62.xml"/></Relationships>
</file>

<file path=ppt/slides/_rels/slide9.xml.rels><?xml version="1.0" encoding="UTF-8" standalone="yes"?>
<Relationships xmlns="http://schemas.openxmlformats.org/package/2006/relationships"><Relationship Id="rId9" Type="http://schemas.openxmlformats.org/officeDocument/2006/relationships/tags" Target="../tags/tag157.xml"/><Relationship Id="rId8" Type="http://schemas.openxmlformats.org/officeDocument/2006/relationships/tags" Target="../tags/tag156.xml"/><Relationship Id="rId7" Type="http://schemas.openxmlformats.org/officeDocument/2006/relationships/tags" Target="../tags/tag155.xml"/><Relationship Id="rId6" Type="http://schemas.openxmlformats.org/officeDocument/2006/relationships/tags" Target="../tags/tag154.xml"/><Relationship Id="rId5" Type="http://schemas.openxmlformats.org/officeDocument/2006/relationships/tags" Target="../tags/tag153.xml"/><Relationship Id="rId4" Type="http://schemas.openxmlformats.org/officeDocument/2006/relationships/tags" Target="../tags/tag152.xml"/><Relationship Id="rId3" Type="http://schemas.openxmlformats.org/officeDocument/2006/relationships/tags" Target="../tags/tag151.xml"/><Relationship Id="rId29" Type="http://schemas.openxmlformats.org/officeDocument/2006/relationships/slideLayout" Target="../slideLayouts/slideLayout1.xml"/><Relationship Id="rId28" Type="http://schemas.openxmlformats.org/officeDocument/2006/relationships/tags" Target="../tags/tag176.xml"/><Relationship Id="rId27" Type="http://schemas.openxmlformats.org/officeDocument/2006/relationships/tags" Target="../tags/tag175.xml"/><Relationship Id="rId26" Type="http://schemas.openxmlformats.org/officeDocument/2006/relationships/tags" Target="../tags/tag174.xml"/><Relationship Id="rId25" Type="http://schemas.openxmlformats.org/officeDocument/2006/relationships/tags" Target="../tags/tag173.xml"/><Relationship Id="rId24" Type="http://schemas.openxmlformats.org/officeDocument/2006/relationships/tags" Target="../tags/tag172.xml"/><Relationship Id="rId23" Type="http://schemas.openxmlformats.org/officeDocument/2006/relationships/tags" Target="../tags/tag171.xml"/><Relationship Id="rId22" Type="http://schemas.openxmlformats.org/officeDocument/2006/relationships/tags" Target="../tags/tag170.xml"/><Relationship Id="rId21" Type="http://schemas.openxmlformats.org/officeDocument/2006/relationships/tags" Target="../tags/tag169.xml"/><Relationship Id="rId20" Type="http://schemas.openxmlformats.org/officeDocument/2006/relationships/tags" Target="../tags/tag168.xml"/><Relationship Id="rId2" Type="http://schemas.openxmlformats.org/officeDocument/2006/relationships/tags" Target="../tags/tag150.xml"/><Relationship Id="rId19" Type="http://schemas.openxmlformats.org/officeDocument/2006/relationships/tags" Target="../tags/tag167.xml"/><Relationship Id="rId18" Type="http://schemas.openxmlformats.org/officeDocument/2006/relationships/tags" Target="../tags/tag166.xml"/><Relationship Id="rId17" Type="http://schemas.openxmlformats.org/officeDocument/2006/relationships/tags" Target="../tags/tag165.xml"/><Relationship Id="rId16" Type="http://schemas.openxmlformats.org/officeDocument/2006/relationships/tags" Target="../tags/tag164.xml"/><Relationship Id="rId15" Type="http://schemas.openxmlformats.org/officeDocument/2006/relationships/tags" Target="../tags/tag163.xml"/><Relationship Id="rId14" Type="http://schemas.openxmlformats.org/officeDocument/2006/relationships/tags" Target="../tags/tag162.xml"/><Relationship Id="rId13" Type="http://schemas.openxmlformats.org/officeDocument/2006/relationships/tags" Target="../tags/tag161.xml"/><Relationship Id="rId12" Type="http://schemas.openxmlformats.org/officeDocument/2006/relationships/tags" Target="../tags/tag160.xml"/><Relationship Id="rId11" Type="http://schemas.openxmlformats.org/officeDocument/2006/relationships/tags" Target="../tags/tag159.xml"/><Relationship Id="rId10" Type="http://schemas.openxmlformats.org/officeDocument/2006/relationships/tags" Target="../tags/tag158.xml"/><Relationship Id="rId1" Type="http://schemas.openxmlformats.org/officeDocument/2006/relationships/tags" Target="../tags/tag1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5"/>
          <p:cNvSpPr/>
          <p:nvPr/>
        </p:nvSpPr>
        <p:spPr bwMode="auto">
          <a:xfrm>
            <a:off x="6257925" y="4846320"/>
            <a:ext cx="2453005" cy="533400"/>
          </a:xfrm>
          <a:custGeom>
            <a:avLst/>
            <a:gdLst>
              <a:gd name="T0" fmla="*/ 453 w 515"/>
              <a:gd name="T1" fmla="*/ 124 h 124"/>
              <a:gd name="T2" fmla="*/ 62 w 515"/>
              <a:gd name="T3" fmla="*/ 124 h 124"/>
              <a:gd name="T4" fmla="*/ 0 w 515"/>
              <a:gd name="T5" fmla="*/ 62 h 124"/>
              <a:gd name="T6" fmla="*/ 0 w 515"/>
              <a:gd name="T7" fmla="*/ 62 h 124"/>
              <a:gd name="T8" fmla="*/ 62 w 515"/>
              <a:gd name="T9" fmla="*/ 0 h 124"/>
              <a:gd name="T10" fmla="*/ 453 w 515"/>
              <a:gd name="T11" fmla="*/ 0 h 124"/>
              <a:gd name="T12" fmla="*/ 515 w 515"/>
              <a:gd name="T13" fmla="*/ 62 h 124"/>
              <a:gd name="T14" fmla="*/ 515 w 515"/>
              <a:gd name="T15" fmla="*/ 62 h 124"/>
              <a:gd name="T16" fmla="*/ 453 w 515"/>
              <a:gd name="T17"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5" h="124">
                <a:moveTo>
                  <a:pt x="453" y="124"/>
                </a:moveTo>
                <a:cubicBezTo>
                  <a:pt x="62" y="124"/>
                  <a:pt x="62" y="124"/>
                  <a:pt x="62" y="124"/>
                </a:cubicBezTo>
                <a:cubicBezTo>
                  <a:pt x="28" y="124"/>
                  <a:pt x="0" y="96"/>
                  <a:pt x="0" y="62"/>
                </a:cubicBezTo>
                <a:cubicBezTo>
                  <a:pt x="0" y="62"/>
                  <a:pt x="0" y="62"/>
                  <a:pt x="0" y="62"/>
                </a:cubicBezTo>
                <a:cubicBezTo>
                  <a:pt x="0" y="28"/>
                  <a:pt x="28" y="0"/>
                  <a:pt x="62" y="0"/>
                </a:cubicBezTo>
                <a:cubicBezTo>
                  <a:pt x="453" y="0"/>
                  <a:pt x="453" y="0"/>
                  <a:pt x="453" y="0"/>
                </a:cubicBezTo>
                <a:cubicBezTo>
                  <a:pt x="487" y="0"/>
                  <a:pt x="515" y="28"/>
                  <a:pt x="515" y="62"/>
                </a:cubicBezTo>
                <a:cubicBezTo>
                  <a:pt x="515" y="62"/>
                  <a:pt x="515" y="62"/>
                  <a:pt x="515" y="62"/>
                </a:cubicBezTo>
                <a:cubicBezTo>
                  <a:pt x="515" y="96"/>
                  <a:pt x="487" y="124"/>
                  <a:pt x="453" y="12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grpSp>
        <p:nvGrpSpPr>
          <p:cNvPr id="29" name="组合 28"/>
          <p:cNvGrpSpPr/>
          <p:nvPr/>
        </p:nvGrpSpPr>
        <p:grpSpPr>
          <a:xfrm>
            <a:off x="3470910" y="1181100"/>
            <a:ext cx="5262880" cy="3605530"/>
            <a:chOff x="2364" y="6776"/>
            <a:chExt cx="1336" cy="915"/>
          </a:xfrm>
          <a:solidFill>
            <a:schemeClr val="bg1">
              <a:lumMod val="95000"/>
            </a:schemeClr>
          </a:solidFill>
        </p:grpSpPr>
        <p:sp>
          <p:nvSpPr>
            <p:cNvPr id="28" name="Freeform 14"/>
            <p:cNvSpPr/>
            <p:nvPr>
              <p:custDataLst>
                <p:tags r:id="rId1"/>
              </p:custDataLst>
            </p:nvPr>
          </p:nvSpPr>
          <p:spPr bwMode="auto">
            <a:xfrm>
              <a:off x="2364" y="6776"/>
              <a:ext cx="1336" cy="622"/>
            </a:xfrm>
            <a:custGeom>
              <a:avLst/>
              <a:gdLst>
                <a:gd name="T0" fmla="*/ 120 w 250"/>
                <a:gd name="T1" fmla="*/ 2 h 116"/>
                <a:gd name="T2" fmla="*/ 3 w 250"/>
                <a:gd name="T3" fmla="*/ 55 h 116"/>
                <a:gd name="T4" fmla="*/ 3 w 250"/>
                <a:gd name="T5" fmla="*/ 62 h 116"/>
                <a:gd name="T6" fmla="*/ 120 w 250"/>
                <a:gd name="T7" fmla="*/ 115 h 116"/>
                <a:gd name="T8" fmla="*/ 131 w 250"/>
                <a:gd name="T9" fmla="*/ 115 h 116"/>
                <a:gd name="T10" fmla="*/ 247 w 250"/>
                <a:gd name="T11" fmla="*/ 62 h 116"/>
                <a:gd name="T12" fmla="*/ 247 w 250"/>
                <a:gd name="T13" fmla="*/ 55 h 116"/>
                <a:gd name="T14" fmla="*/ 131 w 250"/>
                <a:gd name="T15" fmla="*/ 2 h 116"/>
                <a:gd name="T16" fmla="*/ 120 w 250"/>
                <a:gd name="T17"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116">
                  <a:moveTo>
                    <a:pt x="120" y="2"/>
                  </a:moveTo>
                  <a:cubicBezTo>
                    <a:pt x="3" y="55"/>
                    <a:pt x="3" y="55"/>
                    <a:pt x="3" y="55"/>
                  </a:cubicBezTo>
                  <a:cubicBezTo>
                    <a:pt x="0" y="56"/>
                    <a:pt x="0" y="60"/>
                    <a:pt x="3" y="62"/>
                  </a:cubicBezTo>
                  <a:cubicBezTo>
                    <a:pt x="120" y="115"/>
                    <a:pt x="120" y="115"/>
                    <a:pt x="120" y="115"/>
                  </a:cubicBezTo>
                  <a:cubicBezTo>
                    <a:pt x="123" y="116"/>
                    <a:pt x="127" y="116"/>
                    <a:pt x="131" y="115"/>
                  </a:cubicBezTo>
                  <a:cubicBezTo>
                    <a:pt x="247" y="62"/>
                    <a:pt x="247" y="62"/>
                    <a:pt x="247" y="62"/>
                  </a:cubicBezTo>
                  <a:cubicBezTo>
                    <a:pt x="250" y="60"/>
                    <a:pt x="250" y="56"/>
                    <a:pt x="247" y="55"/>
                  </a:cubicBezTo>
                  <a:cubicBezTo>
                    <a:pt x="131" y="2"/>
                    <a:pt x="131" y="2"/>
                    <a:pt x="131" y="2"/>
                  </a:cubicBezTo>
                  <a:cubicBezTo>
                    <a:pt x="127" y="0"/>
                    <a:pt x="123" y="0"/>
                    <a:pt x="120"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sp>
          <p:nvSpPr>
            <p:cNvPr id="30" name="Freeform 16"/>
            <p:cNvSpPr/>
            <p:nvPr>
              <p:custDataLst>
                <p:tags r:id="rId2"/>
              </p:custDataLst>
            </p:nvPr>
          </p:nvSpPr>
          <p:spPr bwMode="auto">
            <a:xfrm>
              <a:off x="2583" y="7241"/>
              <a:ext cx="893" cy="450"/>
            </a:xfrm>
            <a:custGeom>
              <a:avLst/>
              <a:gdLst>
                <a:gd name="T0" fmla="*/ 95 w 167"/>
                <a:gd name="T1" fmla="*/ 33 h 84"/>
                <a:gd name="T2" fmla="*/ 84 w 167"/>
                <a:gd name="T3" fmla="*/ 36 h 84"/>
                <a:gd name="T4" fmla="*/ 73 w 167"/>
                <a:gd name="T5" fmla="*/ 33 h 84"/>
                <a:gd name="T6" fmla="*/ 0 w 167"/>
                <a:gd name="T7" fmla="*/ 0 h 84"/>
                <a:gd name="T8" fmla="*/ 0 w 167"/>
                <a:gd name="T9" fmla="*/ 50 h 84"/>
                <a:gd name="T10" fmla="*/ 84 w 167"/>
                <a:gd name="T11" fmla="*/ 84 h 84"/>
                <a:gd name="T12" fmla="*/ 167 w 167"/>
                <a:gd name="T13" fmla="*/ 50 h 84"/>
                <a:gd name="T14" fmla="*/ 167 w 167"/>
                <a:gd name="T15" fmla="*/ 1 h 84"/>
                <a:gd name="T16" fmla="*/ 95 w 167"/>
                <a:gd name="T17" fmla="*/ 3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84">
                  <a:moveTo>
                    <a:pt x="95" y="33"/>
                  </a:moveTo>
                  <a:cubicBezTo>
                    <a:pt x="92" y="35"/>
                    <a:pt x="88" y="36"/>
                    <a:pt x="84" y="36"/>
                  </a:cubicBezTo>
                  <a:cubicBezTo>
                    <a:pt x="80" y="36"/>
                    <a:pt x="77" y="35"/>
                    <a:pt x="73" y="33"/>
                  </a:cubicBezTo>
                  <a:cubicBezTo>
                    <a:pt x="0" y="0"/>
                    <a:pt x="0" y="0"/>
                    <a:pt x="0" y="0"/>
                  </a:cubicBezTo>
                  <a:cubicBezTo>
                    <a:pt x="0" y="50"/>
                    <a:pt x="0" y="50"/>
                    <a:pt x="0" y="50"/>
                  </a:cubicBezTo>
                  <a:cubicBezTo>
                    <a:pt x="0" y="69"/>
                    <a:pt x="38" y="84"/>
                    <a:pt x="84" y="84"/>
                  </a:cubicBezTo>
                  <a:cubicBezTo>
                    <a:pt x="130" y="84"/>
                    <a:pt x="167" y="69"/>
                    <a:pt x="167" y="50"/>
                  </a:cubicBezTo>
                  <a:cubicBezTo>
                    <a:pt x="167" y="1"/>
                    <a:pt x="167" y="1"/>
                    <a:pt x="167" y="1"/>
                  </a:cubicBezTo>
                  <a:lnTo>
                    <a:pt x="95"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grpSp>
      <p:sp>
        <p:nvSpPr>
          <p:cNvPr id="7" name="Freeform 5"/>
          <p:cNvSpPr/>
          <p:nvPr/>
        </p:nvSpPr>
        <p:spPr bwMode="auto">
          <a:xfrm>
            <a:off x="3517900" y="4846320"/>
            <a:ext cx="2453005" cy="533400"/>
          </a:xfrm>
          <a:custGeom>
            <a:avLst/>
            <a:gdLst>
              <a:gd name="T0" fmla="*/ 453 w 515"/>
              <a:gd name="T1" fmla="*/ 124 h 124"/>
              <a:gd name="T2" fmla="*/ 62 w 515"/>
              <a:gd name="T3" fmla="*/ 124 h 124"/>
              <a:gd name="T4" fmla="*/ 0 w 515"/>
              <a:gd name="T5" fmla="*/ 62 h 124"/>
              <a:gd name="T6" fmla="*/ 0 w 515"/>
              <a:gd name="T7" fmla="*/ 62 h 124"/>
              <a:gd name="T8" fmla="*/ 62 w 515"/>
              <a:gd name="T9" fmla="*/ 0 h 124"/>
              <a:gd name="T10" fmla="*/ 453 w 515"/>
              <a:gd name="T11" fmla="*/ 0 h 124"/>
              <a:gd name="T12" fmla="*/ 515 w 515"/>
              <a:gd name="T13" fmla="*/ 62 h 124"/>
              <a:gd name="T14" fmla="*/ 515 w 515"/>
              <a:gd name="T15" fmla="*/ 62 h 124"/>
              <a:gd name="T16" fmla="*/ 453 w 515"/>
              <a:gd name="T17"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5" h="124">
                <a:moveTo>
                  <a:pt x="453" y="124"/>
                </a:moveTo>
                <a:cubicBezTo>
                  <a:pt x="62" y="124"/>
                  <a:pt x="62" y="124"/>
                  <a:pt x="62" y="124"/>
                </a:cubicBezTo>
                <a:cubicBezTo>
                  <a:pt x="28" y="124"/>
                  <a:pt x="0" y="96"/>
                  <a:pt x="0" y="62"/>
                </a:cubicBezTo>
                <a:cubicBezTo>
                  <a:pt x="0" y="62"/>
                  <a:pt x="0" y="62"/>
                  <a:pt x="0" y="62"/>
                </a:cubicBezTo>
                <a:cubicBezTo>
                  <a:pt x="0" y="28"/>
                  <a:pt x="28" y="0"/>
                  <a:pt x="62" y="0"/>
                </a:cubicBezTo>
                <a:cubicBezTo>
                  <a:pt x="453" y="0"/>
                  <a:pt x="453" y="0"/>
                  <a:pt x="453" y="0"/>
                </a:cubicBezTo>
                <a:cubicBezTo>
                  <a:pt x="487" y="0"/>
                  <a:pt x="515" y="28"/>
                  <a:pt x="515" y="62"/>
                </a:cubicBezTo>
                <a:cubicBezTo>
                  <a:pt x="515" y="62"/>
                  <a:pt x="515" y="62"/>
                  <a:pt x="515" y="62"/>
                </a:cubicBezTo>
                <a:cubicBezTo>
                  <a:pt x="515" y="96"/>
                  <a:pt x="487" y="124"/>
                  <a:pt x="453" y="124"/>
                </a:cubicBezTo>
                <a:close/>
              </a:path>
            </a:pathLst>
          </a:cu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17" name="Freeform 15"/>
          <p:cNvSpPr/>
          <p:nvPr/>
        </p:nvSpPr>
        <p:spPr bwMode="auto">
          <a:xfrm>
            <a:off x="3175" y="5899150"/>
            <a:ext cx="3629025" cy="969645"/>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25" name="组合 24"/>
          <p:cNvGrpSpPr/>
          <p:nvPr/>
        </p:nvGrpSpPr>
        <p:grpSpPr>
          <a:xfrm>
            <a:off x="2845866" y="5722202"/>
            <a:ext cx="625153" cy="626461"/>
            <a:chOff x="3136787" y="5505123"/>
            <a:chExt cx="625153" cy="626461"/>
          </a:xfrm>
        </p:grpSpPr>
        <p:sp>
          <p:nvSpPr>
            <p:cNvPr id="18" name="Oval 16"/>
            <p:cNvSpPr>
              <a:spLocks noChangeArrowheads="1"/>
            </p:cNvSpPr>
            <p:nvPr/>
          </p:nvSpPr>
          <p:spPr bwMode="auto">
            <a:xfrm>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24" name="组合 23"/>
          <p:cNvGrpSpPr/>
          <p:nvPr/>
        </p:nvGrpSpPr>
        <p:grpSpPr>
          <a:xfrm>
            <a:off x="9688830" y="5420995"/>
            <a:ext cx="908050" cy="910590"/>
            <a:chOff x="5479149" y="5548282"/>
            <a:chExt cx="965194" cy="967810"/>
          </a:xfrm>
        </p:grpSpPr>
        <p:sp>
          <p:nvSpPr>
            <p:cNvPr id="20" name="Oval 18"/>
            <p:cNvSpPr>
              <a:spLocks noChangeArrowheads="1"/>
            </p:cNvSpPr>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21" name="Oval 19"/>
            <p:cNvSpPr>
              <a:spLocks noChangeArrowheads="1"/>
            </p:cNvSpPr>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2" name="文本框 1"/>
          <p:cNvSpPr txBox="1"/>
          <p:nvPr>
            <p:custDataLst>
              <p:tags r:id="rId3"/>
            </p:custDataLst>
          </p:nvPr>
        </p:nvSpPr>
        <p:spPr>
          <a:xfrm>
            <a:off x="469900" y="1778567"/>
            <a:ext cx="11079480" cy="2122805"/>
          </a:xfrm>
          <a:prstGeom prst="rect">
            <a:avLst/>
          </a:prstGeom>
          <a:noFill/>
        </p:spPr>
        <p:txBody>
          <a:bodyPr wrap="none" rtlCol="0">
            <a:spAutoFit/>
          </a:bodyPr>
          <a:lstStyle/>
          <a:p>
            <a:pPr algn="ctr"/>
            <a:r>
              <a:rPr lang="zh-CN" altLang="en-US" sz="66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汉仪粗宋简" panose="02010600000101010101" charset="-122"/>
                <a:sym typeface="+mn-lt"/>
              </a:rPr>
              <a:t>反歧视法律体系规制人工智能</a:t>
            </a:r>
            <a:endParaRPr lang="zh-CN" altLang="en-US" sz="66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汉仪粗宋简" panose="02010600000101010101" charset="-122"/>
              <a:sym typeface="+mn-lt"/>
            </a:endParaRPr>
          </a:p>
          <a:p>
            <a:pPr algn="ctr"/>
            <a:r>
              <a:rPr lang="zh-CN" altLang="en-US" sz="66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汉仪粗宋简" panose="02010600000101010101" charset="-122"/>
                <a:sym typeface="+mn-lt"/>
              </a:rPr>
              <a:t>算法歧视分析</a:t>
            </a:r>
            <a:endParaRPr lang="zh-CN" altLang="en-US" sz="66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汉仪粗宋简" panose="02010600000101010101" charset="-122"/>
              <a:sym typeface="+mn-lt"/>
            </a:endParaRPr>
          </a:p>
        </p:txBody>
      </p:sp>
      <p:sp>
        <p:nvSpPr>
          <p:cNvPr id="4" name="文本框 3"/>
          <p:cNvSpPr txBox="1"/>
          <p:nvPr>
            <p:custDataLst>
              <p:tags r:id="rId4"/>
            </p:custDataLst>
          </p:nvPr>
        </p:nvSpPr>
        <p:spPr>
          <a:xfrm>
            <a:off x="3763963" y="4930136"/>
            <a:ext cx="1953895" cy="398780"/>
          </a:xfrm>
          <a:prstGeom prst="rect">
            <a:avLst/>
          </a:prstGeom>
          <a:noFill/>
        </p:spPr>
        <p:txBody>
          <a:bodyPr wrap="none" rtlCol="0">
            <a:spAutoFit/>
          </a:bodyPr>
          <a:lstStyle/>
          <a:p>
            <a:r>
              <a:rPr lang="zh-CN" altLang="en-US"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rPr>
              <a:t>学号：</a:t>
            </a:r>
            <a:r>
              <a:rPr lang="en-US" altLang="zh-CN"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rPr>
              <a:t>2113203</a:t>
            </a:r>
            <a:endParaRPr lang="en-US" altLang="zh-CN"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endParaRPr>
          </a:p>
        </p:txBody>
      </p:sp>
      <p:sp>
        <p:nvSpPr>
          <p:cNvPr id="5" name="文本框 4"/>
          <p:cNvSpPr txBox="1"/>
          <p:nvPr>
            <p:custDataLst>
              <p:tags r:id="rId5"/>
            </p:custDataLst>
          </p:nvPr>
        </p:nvSpPr>
        <p:spPr>
          <a:xfrm>
            <a:off x="6574701" y="4930136"/>
            <a:ext cx="1706880" cy="398780"/>
          </a:xfrm>
          <a:prstGeom prst="rect">
            <a:avLst/>
          </a:prstGeom>
          <a:noFill/>
        </p:spPr>
        <p:txBody>
          <a:bodyPr wrap="none" rtlCol="0">
            <a:spAutoFit/>
          </a:bodyPr>
          <a:lstStyle/>
          <a:p>
            <a:r>
              <a:rPr lang="zh-CN" altLang="en-US"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rPr>
              <a:t>姓名：付政烨</a:t>
            </a:r>
            <a:endParaRPr lang="zh-CN" altLang="en-US"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endParaRPr>
          </a:p>
        </p:txBody>
      </p:sp>
      <p:sp>
        <p:nvSpPr>
          <p:cNvPr id="6" name="文本框 5"/>
          <p:cNvSpPr txBox="1"/>
          <p:nvPr>
            <p:custDataLst>
              <p:tags r:id="rId6"/>
            </p:custDataLst>
          </p:nvPr>
        </p:nvSpPr>
        <p:spPr>
          <a:xfrm>
            <a:off x="4385310" y="3992177"/>
            <a:ext cx="3434080" cy="583565"/>
          </a:xfrm>
          <a:prstGeom prst="rect">
            <a:avLst/>
          </a:prstGeom>
          <a:noFill/>
        </p:spPr>
        <p:txBody>
          <a:bodyPr wrap="none" rtlCol="0">
            <a:spAutoFit/>
          </a:bodyPr>
          <a:lstStyle/>
          <a:p>
            <a:pPr algn="ctr"/>
            <a:r>
              <a:rPr lang="zh-CN" altLang="en-US" sz="3200" dirty="0" smtClean="0">
                <a:solidFill>
                  <a:schemeClr val="accent2"/>
                </a:solidFill>
                <a:latin typeface="汉仪粗宋简" panose="02010600000101010101" charset="-122"/>
                <a:ea typeface="汉仪粗宋简" panose="02010600000101010101" charset="-122"/>
                <a:cs typeface="+mn-ea"/>
                <a:sym typeface="+mn-lt"/>
              </a:rPr>
              <a:t>网络空间安全学院</a:t>
            </a:r>
            <a:endParaRPr lang="zh-CN" altLang="en-US" sz="3200" dirty="0" smtClean="0">
              <a:solidFill>
                <a:schemeClr val="accent2"/>
              </a:solidFill>
              <a:latin typeface="汉仪粗宋简" panose="02010600000101010101" charset="-122"/>
              <a:ea typeface="汉仪粗宋简" panose="02010600000101010101" charset="-122"/>
              <a:cs typeface="+mn-ea"/>
              <a:sym typeface="+mn-lt"/>
            </a:endParaRPr>
          </a:p>
        </p:txBody>
      </p:sp>
      <p:grpSp>
        <p:nvGrpSpPr>
          <p:cNvPr id="12" name="组合 11"/>
          <p:cNvGrpSpPr/>
          <p:nvPr/>
        </p:nvGrpSpPr>
        <p:grpSpPr>
          <a:xfrm>
            <a:off x="413385" y="441257"/>
            <a:ext cx="359410" cy="177165"/>
            <a:chOff x="651" y="617"/>
            <a:chExt cx="566" cy="279"/>
          </a:xfrm>
        </p:grpSpPr>
        <p:sp>
          <p:nvSpPr>
            <p:cNvPr id="10" name="圆角矩形 9"/>
            <p:cNvSpPr/>
            <p:nvPr/>
          </p:nvSpPr>
          <p:spPr>
            <a:xfrm>
              <a:off x="651" y="617"/>
              <a:ext cx="567" cy="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1" name="圆角矩形 10"/>
            <p:cNvSpPr/>
            <p:nvPr/>
          </p:nvSpPr>
          <p:spPr>
            <a:xfrm>
              <a:off x="651" y="840"/>
              <a:ext cx="567" cy="57"/>
            </a:xfrm>
            <a:prstGeom prst="roundRect">
              <a:avLst/>
            </a:prstGeom>
            <a:noFill/>
            <a:ln w="19050">
              <a:solidFill>
                <a:schemeClr val="accent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48" name="组合 47"/>
          <p:cNvGrpSpPr/>
          <p:nvPr/>
        </p:nvGrpSpPr>
        <p:grpSpPr>
          <a:xfrm>
            <a:off x="11328400" y="4028440"/>
            <a:ext cx="322580" cy="1576070"/>
            <a:chOff x="18027" y="5881"/>
            <a:chExt cx="508" cy="2482"/>
          </a:xfrm>
        </p:grpSpPr>
        <p:sp>
          <p:nvSpPr>
            <p:cNvPr id="35" name="椭圆 34"/>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6" name="椭圆 35"/>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7" name="椭圆 36"/>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8" name="椭圆 37"/>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9" name="椭圆 38"/>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0" name="椭圆 39"/>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2" name="椭圆 41"/>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3" name="椭圆 42"/>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4" name="椭圆 43"/>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椭圆 44"/>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6" name="椭圆 45"/>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7" name="椭圆 46"/>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49" name="组合 48"/>
          <p:cNvGrpSpPr/>
          <p:nvPr/>
        </p:nvGrpSpPr>
        <p:grpSpPr>
          <a:xfrm rot="5400000">
            <a:off x="1340485" y="5603240"/>
            <a:ext cx="322580" cy="1576070"/>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
        <p:nvSpPr>
          <p:cNvPr id="63" name="Oval 16"/>
          <p:cNvSpPr>
            <a:spLocks noChangeArrowheads="1"/>
          </p:cNvSpPr>
          <p:nvPr/>
        </p:nvSpPr>
        <p:spPr bwMode="auto">
          <a:xfrm>
            <a:off x="9901555" y="5634355"/>
            <a:ext cx="482600" cy="485140"/>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64" name="Oval 17"/>
          <p:cNvSpPr>
            <a:spLocks noChangeArrowheads="1"/>
          </p:cNvSpPr>
          <p:nvPr/>
        </p:nvSpPr>
        <p:spPr bwMode="auto">
          <a:xfrm>
            <a:off x="9901555" y="5634355"/>
            <a:ext cx="482600" cy="48514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spTree>
  </p:cSld>
  <p:clrMapOvr>
    <a:masterClrMapping/>
  </p:clrMapOvr>
  <p:timing>
    <p:tnLst>
      <p:par>
        <p:cTn id="1" dur="indefinite" restart="never" nodeType="tmRoot"/>
      </p:par>
    </p:tnLst>
    <p:bldLst>
      <p:bldP spid="2" grpId="0"/>
      <p:bldP spid="4" grpId="0"/>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2</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81" name="Docer Falling Dust PPT demo 8"/>
          <p:cNvSpPr/>
          <p:nvPr>
            <p:custDataLst>
              <p:tags r:id="rId1"/>
            </p:custDataLst>
          </p:nvPr>
        </p:nvSpPr>
        <p:spPr>
          <a:xfrm>
            <a:off x="944245" y="1608455"/>
            <a:ext cx="2957830" cy="398780"/>
          </a:xfrm>
          <a:prstGeom prst="rect">
            <a:avLst/>
          </a:prstGeom>
        </p:spPr>
        <p:txBody>
          <a:bodyPr wrap="square">
            <a:spAutoFit/>
          </a:bodyPr>
          <a:p>
            <a:pPr algn="r">
              <a:lnSpc>
                <a:spcPct val="10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法律概念：间接歧视</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82" name="Docer Falling Dust PPT demo 9"/>
          <p:cNvSpPr/>
          <p:nvPr>
            <p:custDataLst>
              <p:tags r:id="rId2"/>
            </p:custDataLst>
          </p:nvPr>
        </p:nvSpPr>
        <p:spPr>
          <a:xfrm>
            <a:off x="944880" y="1984375"/>
            <a:ext cx="2942590" cy="73723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指的是看似中立的条款或做法，对某一特定群体造成不利影响</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83" name="Docer Falling Dust PPT demo 8"/>
          <p:cNvSpPr/>
          <p:nvPr>
            <p:custDataLst>
              <p:tags r:id="rId3"/>
            </p:custDataLst>
          </p:nvPr>
        </p:nvSpPr>
        <p:spPr bwMode="auto">
          <a:xfrm>
            <a:off x="4512945" y="1814195"/>
            <a:ext cx="927100" cy="927100"/>
          </a:xfrm>
          <a:prstGeom prst="ellipse">
            <a:avLst/>
          </a:prstGeom>
          <a:solidFill>
            <a:schemeClr val="accent1"/>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01</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4" name="Docer Falling Dust PPT demo 8"/>
          <p:cNvSpPr/>
          <p:nvPr>
            <p:custDataLst>
              <p:tags r:id="rId4"/>
            </p:custDataLst>
          </p:nvPr>
        </p:nvSpPr>
        <p:spPr>
          <a:xfrm>
            <a:off x="5628005" y="2017395"/>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5" name="Docer Falling Dust PPT demo 8"/>
          <p:cNvSpPr/>
          <p:nvPr>
            <p:custDataLst>
              <p:tags r:id="rId5"/>
            </p:custDataLst>
          </p:nvPr>
        </p:nvSpPr>
        <p:spPr bwMode="auto">
          <a:xfrm>
            <a:off x="6721475" y="1814195"/>
            <a:ext cx="927100" cy="927100"/>
          </a:xfrm>
          <a:prstGeom prst="ellipse">
            <a:avLst/>
          </a:prstGeom>
          <a:solidFill>
            <a:schemeClr val="accent2"/>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02</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6" name="Docer Falling Dust PPT demo 8"/>
          <p:cNvSpPr/>
          <p:nvPr>
            <p:custDataLst>
              <p:tags r:id="rId6"/>
            </p:custDataLst>
          </p:nvPr>
        </p:nvSpPr>
        <p:spPr>
          <a:xfrm rot="5400000">
            <a:off x="6778625" y="3190875"/>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87" name="Docer Falling Dust PPT demo 8"/>
          <p:cNvSpPr/>
          <p:nvPr>
            <p:custDataLst>
              <p:tags r:id="rId7"/>
            </p:custDataLst>
          </p:nvPr>
        </p:nvSpPr>
        <p:spPr bwMode="auto">
          <a:xfrm>
            <a:off x="6721475" y="4077970"/>
            <a:ext cx="927100" cy="927100"/>
          </a:xfrm>
          <a:prstGeom prst="ellipse">
            <a:avLst/>
          </a:prstGeom>
          <a:solidFill>
            <a:schemeClr val="accent3"/>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03</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8" name="Docer Falling Dust PPT demo 8"/>
          <p:cNvSpPr/>
          <p:nvPr>
            <p:custDataLst>
              <p:tags r:id="rId8"/>
            </p:custDataLst>
          </p:nvPr>
        </p:nvSpPr>
        <p:spPr>
          <a:xfrm rot="10800000">
            <a:off x="5660390" y="4281170"/>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89" name="Docer Falling Dust PPT demo 8"/>
          <p:cNvSpPr/>
          <p:nvPr>
            <p:custDataLst>
              <p:tags r:id="rId9"/>
            </p:custDataLst>
          </p:nvPr>
        </p:nvSpPr>
        <p:spPr bwMode="auto">
          <a:xfrm>
            <a:off x="4511675" y="4077970"/>
            <a:ext cx="927100" cy="927100"/>
          </a:xfrm>
          <a:prstGeom prst="ellipse">
            <a:avLst/>
          </a:prstGeom>
          <a:solidFill>
            <a:schemeClr val="accent4"/>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04</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90" name="Docer Falling Dust PPT demo 8"/>
          <p:cNvSpPr/>
          <p:nvPr>
            <p:custDataLst>
              <p:tags r:id="rId10"/>
            </p:custDataLst>
          </p:nvPr>
        </p:nvSpPr>
        <p:spPr>
          <a:xfrm>
            <a:off x="8331200" y="1608455"/>
            <a:ext cx="2167255" cy="398780"/>
          </a:xfrm>
          <a:prstGeom prst="rect">
            <a:avLst/>
          </a:prstGeom>
        </p:spPr>
        <p:txBody>
          <a:bodyPr wrap="square">
            <a:spAutoFit/>
          </a:bodyPr>
          <a:p>
            <a:pPr algn="l">
              <a:lnSpc>
                <a:spcPct val="100000"/>
              </a:lnSpc>
            </a:pPr>
            <a:r>
              <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无故意算法歧视</a:t>
            </a:r>
            <a:endPar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1" name="Docer Falling Dust PPT demo 8"/>
          <p:cNvSpPr/>
          <p:nvPr>
            <p:custDataLst>
              <p:tags r:id="rId11"/>
            </p:custDataLst>
          </p:nvPr>
        </p:nvSpPr>
        <p:spPr>
          <a:xfrm>
            <a:off x="1933575" y="3690620"/>
            <a:ext cx="1953895" cy="398780"/>
          </a:xfrm>
          <a:prstGeom prst="rect">
            <a:avLst/>
          </a:prstGeom>
        </p:spPr>
        <p:txBody>
          <a:bodyPr wrap="square">
            <a:spAutoFit/>
          </a:bodyPr>
          <a:p>
            <a:pPr algn="r">
              <a:lnSpc>
                <a:spcPct val="100000"/>
              </a:lnSpc>
            </a:pPr>
            <a:r>
              <a:rPr lang="zh-CN" altLang="en-US" sz="2000" dirty="0" smtClean="0">
                <a:solidFill>
                  <a:schemeClr val="accent4"/>
                </a:solidFill>
                <a:latin typeface="汉仪粗宋简" panose="02010600000101010101" charset="-122"/>
                <a:ea typeface="汉仪粗宋简" panose="02010600000101010101" charset="-122"/>
                <a:cs typeface="+mn-ea"/>
                <a:sym typeface="汉仪旗黑-55简" panose="00020600040101010101" charset="-128"/>
              </a:rPr>
              <a:t>法律保护</a:t>
            </a:r>
            <a:endParaRPr lang="zh-CN" altLang="en-US" sz="2000" dirty="0" smtClean="0">
              <a:solidFill>
                <a:schemeClr val="accent4"/>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2" name="Docer Falling Dust PPT demo 8"/>
          <p:cNvSpPr/>
          <p:nvPr>
            <p:custDataLst>
              <p:tags r:id="rId12"/>
            </p:custDataLst>
          </p:nvPr>
        </p:nvSpPr>
        <p:spPr>
          <a:xfrm>
            <a:off x="8348980" y="3690620"/>
            <a:ext cx="2513330" cy="398780"/>
          </a:xfrm>
          <a:prstGeom prst="rect">
            <a:avLst/>
          </a:prstGeom>
        </p:spPr>
        <p:txBody>
          <a:bodyPr wrap="square">
            <a:spAutoFit/>
          </a:bodyPr>
          <a:p>
            <a:pPr algn="l">
              <a:lnSpc>
                <a:spcPct val="100000"/>
              </a:lnSpc>
            </a:pPr>
            <a:r>
              <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rPr>
              <a:t>谷歌广告歧视案</a:t>
            </a:r>
            <a:endPar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3" name="Docer Falling Dust PPT demo 9"/>
          <p:cNvSpPr/>
          <p:nvPr>
            <p:custDataLst>
              <p:tags r:id="rId13"/>
            </p:custDataLst>
          </p:nvPr>
        </p:nvSpPr>
        <p:spPr>
          <a:xfrm>
            <a:off x="944880" y="4045585"/>
            <a:ext cx="2927985" cy="2353310"/>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现有的反歧视法律框架对该方面的保护已</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相对完善</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，允许受害者通过提供证据，证明某项表面中立的政策或做法对其群体造成特别不利影响，从而要求纠正不公。（如《欧洲人权公约》第14条和《欧盟基本权利宪章》第21条）</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4" name="Docer Falling Dust PPT demo 9"/>
          <p:cNvSpPr/>
          <p:nvPr>
            <p:custDataLst>
              <p:tags r:id="rId14"/>
            </p:custDataLst>
          </p:nvPr>
        </p:nvSpPr>
        <p:spPr>
          <a:xfrm>
            <a:off x="8334375" y="1984375"/>
            <a:ext cx="2901950" cy="1060450"/>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如果一个算法应用是基于</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包含歧视或偏见的数据集</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进行训练的，那么就可能导致</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无意的</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算法歧视</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5" name="Docer Falling Dust PPT demo 9"/>
          <p:cNvSpPr/>
          <p:nvPr>
            <p:custDataLst>
              <p:tags r:id="rId15"/>
            </p:custDataLst>
          </p:nvPr>
        </p:nvSpPr>
        <p:spPr>
          <a:xfrm>
            <a:off x="8331200" y="4045585"/>
            <a:ext cx="3443605" cy="203009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2013年，谷歌用于向搜索引擎用户投放广告的算法受到偏见影响，当用户搜索具有非裔美国人名时，显示的广告会暗示某人有犯罪记录，而搜索白人却不会。这是因为谷歌的算法</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分析了点击率最高的广告</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，从而继承了种族偏见</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6" name="Docer Falling Dust PPT demo 8"/>
          <p:cNvSpPr/>
          <p:nvPr>
            <p:custDataLst>
              <p:tags r:id="rId16"/>
            </p:custDataLst>
          </p:nvPr>
        </p:nvSpPr>
        <p:spPr>
          <a:xfrm rot="16200000">
            <a:off x="4568825" y="3190875"/>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grpSp>
        <p:nvGrpSpPr>
          <p:cNvPr id="97" name="Docer Falling Dust PPT demo"/>
          <p:cNvGrpSpPr/>
          <p:nvPr>
            <p:custDataLst>
              <p:tags r:id="rId17"/>
            </p:custDataLst>
          </p:nvPr>
        </p:nvGrpSpPr>
        <p:grpSpPr>
          <a:xfrm>
            <a:off x="5772785" y="3140710"/>
            <a:ext cx="607695" cy="578485"/>
            <a:chOff x="1847" y="2165"/>
            <a:chExt cx="1090" cy="1037"/>
          </a:xfrm>
          <a:solidFill>
            <a:schemeClr val="accent1"/>
          </a:solidFill>
        </p:grpSpPr>
        <p:sp>
          <p:nvSpPr>
            <p:cNvPr id="294" name="Oval 197"/>
            <p:cNvSpPr>
              <a:spLocks noChangeArrowheads="1"/>
            </p:cNvSpPr>
            <p:nvPr>
              <p:custDataLst>
                <p:tags r:id="rId18"/>
              </p:custDataLst>
            </p:nvPr>
          </p:nvSpPr>
          <p:spPr bwMode="auto">
            <a:xfrm>
              <a:off x="2607" y="2811"/>
              <a:ext cx="124" cy="145"/>
            </a:xfrm>
            <a:prstGeom prst="ellipse">
              <a:avLst/>
            </a:pr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5" name="Oval 198"/>
            <p:cNvSpPr>
              <a:spLocks noChangeArrowheads="1"/>
            </p:cNvSpPr>
            <p:nvPr>
              <p:custDataLst>
                <p:tags r:id="rId19"/>
              </p:custDataLst>
            </p:nvPr>
          </p:nvSpPr>
          <p:spPr bwMode="auto">
            <a:xfrm>
              <a:off x="2122" y="2766"/>
              <a:ext cx="152" cy="190"/>
            </a:xfrm>
            <a:prstGeom prst="ellipse">
              <a:avLst/>
            </a:pr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6" name="Oval 199"/>
            <p:cNvSpPr>
              <a:spLocks noChangeArrowheads="1"/>
            </p:cNvSpPr>
            <p:nvPr>
              <p:custDataLst>
                <p:tags r:id="rId20"/>
              </p:custDataLst>
            </p:nvPr>
          </p:nvSpPr>
          <p:spPr bwMode="auto">
            <a:xfrm>
              <a:off x="2324" y="2733"/>
              <a:ext cx="197" cy="223"/>
            </a:xfrm>
            <a:prstGeom prst="ellipse">
              <a:avLst/>
            </a:pr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7" name="Freeform 200"/>
            <p:cNvSpPr>
              <a:spLocks noEditPoints="1"/>
            </p:cNvSpPr>
            <p:nvPr>
              <p:custDataLst>
                <p:tags r:id="rId21"/>
              </p:custDataLst>
            </p:nvPr>
          </p:nvSpPr>
          <p:spPr bwMode="auto">
            <a:xfrm>
              <a:off x="2225" y="2968"/>
              <a:ext cx="404" cy="235"/>
            </a:xfrm>
            <a:custGeom>
              <a:avLst/>
              <a:gdLst>
                <a:gd name="T0" fmla="*/ 71 w 72"/>
                <a:gd name="T1" fmla="*/ 30 h 42"/>
                <a:gd name="T2" fmla="*/ 70 w 72"/>
                <a:gd name="T3" fmla="*/ 12 h 42"/>
                <a:gd name="T4" fmla="*/ 60 w 72"/>
                <a:gd name="T5" fmla="*/ 1 h 42"/>
                <a:gd name="T6" fmla="*/ 51 w 72"/>
                <a:gd name="T7" fmla="*/ 0 h 42"/>
                <a:gd name="T8" fmla="*/ 51 w 72"/>
                <a:gd name="T9" fmla="*/ 0 h 42"/>
                <a:gd name="T10" fmla="*/ 50 w 72"/>
                <a:gd name="T11" fmla="*/ 0 h 42"/>
                <a:gd name="T12" fmla="*/ 50 w 72"/>
                <a:gd name="T13" fmla="*/ 0 h 42"/>
                <a:gd name="T14" fmla="*/ 57 w 72"/>
                <a:gd name="T15" fmla="*/ 6 h 42"/>
                <a:gd name="T16" fmla="*/ 48 w 72"/>
                <a:gd name="T17" fmla="*/ 10 h 42"/>
                <a:gd name="T18" fmla="*/ 53 w 72"/>
                <a:gd name="T19" fmla="*/ 17 h 42"/>
                <a:gd name="T20" fmla="*/ 41 w 72"/>
                <a:gd name="T21" fmla="*/ 41 h 42"/>
                <a:gd name="T22" fmla="*/ 41 w 72"/>
                <a:gd name="T23" fmla="*/ 41 h 42"/>
                <a:gd name="T24" fmla="*/ 39 w 72"/>
                <a:gd name="T25" fmla="*/ 8 h 42"/>
                <a:gd name="T26" fmla="*/ 41 w 72"/>
                <a:gd name="T27" fmla="*/ 7 h 42"/>
                <a:gd name="T28" fmla="*/ 39 w 72"/>
                <a:gd name="T29" fmla="*/ 0 h 42"/>
                <a:gd name="T30" fmla="*/ 32 w 72"/>
                <a:gd name="T31" fmla="*/ 0 h 42"/>
                <a:gd name="T32" fmla="*/ 30 w 72"/>
                <a:gd name="T33" fmla="*/ 7 h 42"/>
                <a:gd name="T34" fmla="*/ 32 w 72"/>
                <a:gd name="T35" fmla="*/ 8 h 42"/>
                <a:gd name="T36" fmla="*/ 30 w 72"/>
                <a:gd name="T37" fmla="*/ 41 h 42"/>
                <a:gd name="T38" fmla="*/ 30 w 72"/>
                <a:gd name="T39" fmla="*/ 41 h 42"/>
                <a:gd name="T40" fmla="*/ 30 w 72"/>
                <a:gd name="T41" fmla="*/ 41 h 42"/>
                <a:gd name="T42" fmla="*/ 18 w 72"/>
                <a:gd name="T43" fmla="*/ 17 h 42"/>
                <a:gd name="T44" fmla="*/ 23 w 72"/>
                <a:gd name="T45" fmla="*/ 10 h 42"/>
                <a:gd name="T46" fmla="*/ 14 w 72"/>
                <a:gd name="T47" fmla="*/ 6 h 42"/>
                <a:gd name="T48" fmla="*/ 21 w 72"/>
                <a:gd name="T49" fmla="*/ 0 h 42"/>
                <a:gd name="T50" fmla="*/ 21 w 72"/>
                <a:gd name="T51" fmla="*/ 0 h 42"/>
                <a:gd name="T52" fmla="*/ 20 w 72"/>
                <a:gd name="T53" fmla="*/ 0 h 42"/>
                <a:gd name="T54" fmla="*/ 20 w 72"/>
                <a:gd name="T55" fmla="*/ 0 h 42"/>
                <a:gd name="T56" fmla="*/ 12 w 72"/>
                <a:gd name="T57" fmla="*/ 1 h 42"/>
                <a:gd name="T58" fmla="*/ 12 w 72"/>
                <a:gd name="T59" fmla="*/ 1 h 42"/>
                <a:gd name="T60" fmla="*/ 1 w 72"/>
                <a:gd name="T61" fmla="*/ 12 h 42"/>
                <a:gd name="T62" fmla="*/ 0 w 72"/>
                <a:gd name="T63" fmla="*/ 30 h 42"/>
                <a:gd name="T64" fmla="*/ 0 w 72"/>
                <a:gd name="T65" fmla="*/ 35 h 42"/>
                <a:gd name="T66" fmla="*/ 36 w 72"/>
                <a:gd name="T67" fmla="*/ 42 h 42"/>
                <a:gd name="T68" fmla="*/ 72 w 72"/>
                <a:gd name="T69" fmla="*/ 35 h 42"/>
                <a:gd name="T70" fmla="*/ 72 w 72"/>
                <a:gd name="T71" fmla="*/ 32 h 42"/>
                <a:gd name="T72" fmla="*/ 71 w 72"/>
                <a:gd name="T73" fmla="*/ 30 h 42"/>
                <a:gd name="T74" fmla="*/ 34 w 72"/>
                <a:gd name="T75" fmla="*/ 42 h 42"/>
                <a:gd name="T76" fmla="*/ 35 w 72"/>
                <a:gd name="T77" fmla="*/ 42 h 42"/>
                <a:gd name="T78" fmla="*/ 35 w 72"/>
                <a:gd name="T79" fmla="*/ 42 h 42"/>
                <a:gd name="T80" fmla="*/ 34 w 72"/>
                <a:gd name="T8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2" h="42">
                  <a:moveTo>
                    <a:pt x="71" y="30"/>
                  </a:moveTo>
                  <a:cubicBezTo>
                    <a:pt x="70" y="12"/>
                    <a:pt x="70" y="12"/>
                    <a:pt x="70" y="12"/>
                  </a:cubicBezTo>
                  <a:cubicBezTo>
                    <a:pt x="70" y="5"/>
                    <a:pt x="65" y="2"/>
                    <a:pt x="60" y="1"/>
                  </a:cubicBezTo>
                  <a:cubicBezTo>
                    <a:pt x="60" y="1"/>
                    <a:pt x="55" y="0"/>
                    <a:pt x="51" y="0"/>
                  </a:cubicBezTo>
                  <a:cubicBezTo>
                    <a:pt x="51" y="0"/>
                    <a:pt x="51" y="0"/>
                    <a:pt x="51" y="0"/>
                  </a:cubicBezTo>
                  <a:cubicBezTo>
                    <a:pt x="51" y="0"/>
                    <a:pt x="50" y="0"/>
                    <a:pt x="50" y="0"/>
                  </a:cubicBezTo>
                  <a:cubicBezTo>
                    <a:pt x="50" y="0"/>
                    <a:pt x="50" y="0"/>
                    <a:pt x="50" y="0"/>
                  </a:cubicBezTo>
                  <a:cubicBezTo>
                    <a:pt x="57" y="6"/>
                    <a:pt x="57" y="6"/>
                    <a:pt x="57" y="6"/>
                  </a:cubicBezTo>
                  <a:cubicBezTo>
                    <a:pt x="48" y="10"/>
                    <a:pt x="48" y="10"/>
                    <a:pt x="48" y="10"/>
                  </a:cubicBezTo>
                  <a:cubicBezTo>
                    <a:pt x="53" y="17"/>
                    <a:pt x="53" y="17"/>
                    <a:pt x="53" y="17"/>
                  </a:cubicBezTo>
                  <a:cubicBezTo>
                    <a:pt x="41" y="41"/>
                    <a:pt x="41" y="41"/>
                    <a:pt x="41" y="41"/>
                  </a:cubicBezTo>
                  <a:cubicBezTo>
                    <a:pt x="41" y="41"/>
                    <a:pt x="41" y="41"/>
                    <a:pt x="41" y="41"/>
                  </a:cubicBezTo>
                  <a:cubicBezTo>
                    <a:pt x="39" y="8"/>
                    <a:pt x="39" y="8"/>
                    <a:pt x="39" y="8"/>
                  </a:cubicBezTo>
                  <a:cubicBezTo>
                    <a:pt x="41" y="7"/>
                    <a:pt x="41" y="7"/>
                    <a:pt x="41" y="7"/>
                  </a:cubicBezTo>
                  <a:cubicBezTo>
                    <a:pt x="39" y="0"/>
                    <a:pt x="39" y="0"/>
                    <a:pt x="39" y="0"/>
                  </a:cubicBezTo>
                  <a:cubicBezTo>
                    <a:pt x="32" y="0"/>
                    <a:pt x="32" y="0"/>
                    <a:pt x="32" y="0"/>
                  </a:cubicBezTo>
                  <a:cubicBezTo>
                    <a:pt x="30" y="7"/>
                    <a:pt x="30" y="7"/>
                    <a:pt x="30" y="7"/>
                  </a:cubicBezTo>
                  <a:cubicBezTo>
                    <a:pt x="32" y="8"/>
                    <a:pt x="32" y="8"/>
                    <a:pt x="32" y="8"/>
                  </a:cubicBezTo>
                  <a:cubicBezTo>
                    <a:pt x="30" y="41"/>
                    <a:pt x="30" y="41"/>
                    <a:pt x="30" y="41"/>
                  </a:cubicBezTo>
                  <a:cubicBezTo>
                    <a:pt x="30" y="41"/>
                    <a:pt x="30" y="41"/>
                    <a:pt x="30" y="41"/>
                  </a:cubicBezTo>
                  <a:cubicBezTo>
                    <a:pt x="30" y="41"/>
                    <a:pt x="30" y="41"/>
                    <a:pt x="30" y="41"/>
                  </a:cubicBezTo>
                  <a:cubicBezTo>
                    <a:pt x="18" y="17"/>
                    <a:pt x="18" y="17"/>
                    <a:pt x="18" y="17"/>
                  </a:cubicBezTo>
                  <a:cubicBezTo>
                    <a:pt x="23" y="10"/>
                    <a:pt x="23" y="10"/>
                    <a:pt x="23" y="10"/>
                  </a:cubicBezTo>
                  <a:cubicBezTo>
                    <a:pt x="14" y="6"/>
                    <a:pt x="14" y="6"/>
                    <a:pt x="14" y="6"/>
                  </a:cubicBezTo>
                  <a:cubicBezTo>
                    <a:pt x="21" y="0"/>
                    <a:pt x="21" y="0"/>
                    <a:pt x="21" y="0"/>
                  </a:cubicBezTo>
                  <a:cubicBezTo>
                    <a:pt x="21" y="0"/>
                    <a:pt x="21" y="0"/>
                    <a:pt x="21" y="0"/>
                  </a:cubicBezTo>
                  <a:cubicBezTo>
                    <a:pt x="21" y="0"/>
                    <a:pt x="20" y="0"/>
                    <a:pt x="20" y="0"/>
                  </a:cubicBezTo>
                  <a:cubicBezTo>
                    <a:pt x="20" y="0"/>
                    <a:pt x="20" y="0"/>
                    <a:pt x="20" y="0"/>
                  </a:cubicBezTo>
                  <a:cubicBezTo>
                    <a:pt x="17" y="0"/>
                    <a:pt x="12" y="1"/>
                    <a:pt x="12" y="1"/>
                  </a:cubicBezTo>
                  <a:cubicBezTo>
                    <a:pt x="12" y="1"/>
                    <a:pt x="12" y="1"/>
                    <a:pt x="12" y="1"/>
                  </a:cubicBezTo>
                  <a:cubicBezTo>
                    <a:pt x="6" y="2"/>
                    <a:pt x="2" y="5"/>
                    <a:pt x="1" y="12"/>
                  </a:cubicBezTo>
                  <a:cubicBezTo>
                    <a:pt x="0" y="30"/>
                    <a:pt x="0" y="30"/>
                    <a:pt x="0" y="30"/>
                  </a:cubicBezTo>
                  <a:cubicBezTo>
                    <a:pt x="0" y="35"/>
                    <a:pt x="0" y="35"/>
                    <a:pt x="0" y="35"/>
                  </a:cubicBezTo>
                  <a:cubicBezTo>
                    <a:pt x="11" y="40"/>
                    <a:pt x="23" y="42"/>
                    <a:pt x="36" y="42"/>
                  </a:cubicBezTo>
                  <a:cubicBezTo>
                    <a:pt x="49" y="42"/>
                    <a:pt x="61" y="40"/>
                    <a:pt x="72" y="35"/>
                  </a:cubicBezTo>
                  <a:cubicBezTo>
                    <a:pt x="72" y="32"/>
                    <a:pt x="72" y="32"/>
                    <a:pt x="72" y="32"/>
                  </a:cubicBezTo>
                  <a:lnTo>
                    <a:pt x="71" y="30"/>
                  </a:lnTo>
                  <a:close/>
                  <a:moveTo>
                    <a:pt x="34" y="42"/>
                  </a:moveTo>
                  <a:cubicBezTo>
                    <a:pt x="34" y="42"/>
                    <a:pt x="35" y="42"/>
                    <a:pt x="35" y="42"/>
                  </a:cubicBezTo>
                  <a:cubicBezTo>
                    <a:pt x="35" y="42"/>
                    <a:pt x="35" y="42"/>
                    <a:pt x="35" y="42"/>
                  </a:cubicBezTo>
                  <a:cubicBezTo>
                    <a:pt x="35" y="42"/>
                    <a:pt x="34" y="42"/>
                    <a:pt x="34" y="42"/>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8" name="Freeform 201"/>
            <p:cNvSpPr>
              <a:spLocks noEditPoints="1"/>
            </p:cNvSpPr>
            <p:nvPr>
              <p:custDataLst>
                <p:tags r:id="rId22"/>
              </p:custDataLst>
            </p:nvPr>
          </p:nvSpPr>
          <p:spPr bwMode="auto">
            <a:xfrm>
              <a:off x="2139" y="2367"/>
              <a:ext cx="197" cy="197"/>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7"/>
                  </a:cubicBezTo>
                  <a:cubicBezTo>
                    <a:pt x="0" y="8"/>
                    <a:pt x="8"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2" y="27"/>
                    <a:pt x="27" y="23"/>
                    <a:pt x="27" y="17"/>
                  </a:cubicBezTo>
                  <a:cubicBezTo>
                    <a:pt x="27" y="12"/>
                    <a:pt x="22" y="8"/>
                    <a:pt x="17"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9" name="Freeform 202"/>
            <p:cNvSpPr>
              <a:spLocks noEditPoints="1"/>
            </p:cNvSpPr>
            <p:nvPr>
              <p:custDataLst>
                <p:tags r:id="rId23"/>
              </p:custDataLst>
            </p:nvPr>
          </p:nvSpPr>
          <p:spPr bwMode="auto">
            <a:xfrm>
              <a:off x="2740" y="2310"/>
              <a:ext cx="197" cy="197"/>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6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7"/>
                    <a:pt x="8" y="0"/>
                    <a:pt x="18" y="0"/>
                  </a:cubicBezTo>
                  <a:cubicBezTo>
                    <a:pt x="27" y="0"/>
                    <a:pt x="35" y="7"/>
                    <a:pt x="35" y="17"/>
                  </a:cubicBezTo>
                  <a:cubicBezTo>
                    <a:pt x="35" y="27"/>
                    <a:pt x="27" y="35"/>
                    <a:pt x="18" y="35"/>
                  </a:cubicBezTo>
                  <a:close/>
                  <a:moveTo>
                    <a:pt x="18" y="8"/>
                  </a:moveTo>
                  <a:cubicBezTo>
                    <a:pt x="13" y="8"/>
                    <a:pt x="8" y="12"/>
                    <a:pt x="8" y="17"/>
                  </a:cubicBezTo>
                  <a:cubicBezTo>
                    <a:pt x="8" y="22"/>
                    <a:pt x="13" y="26"/>
                    <a:pt x="18" y="26"/>
                  </a:cubicBezTo>
                  <a:cubicBezTo>
                    <a:pt x="23" y="26"/>
                    <a:pt x="27" y="22"/>
                    <a:pt x="27" y="17"/>
                  </a:cubicBezTo>
                  <a:cubicBezTo>
                    <a:pt x="27" y="12"/>
                    <a:pt x="23" y="8"/>
                    <a:pt x="18"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0" name="Freeform 203"/>
            <p:cNvSpPr>
              <a:spLocks noEditPoints="1"/>
            </p:cNvSpPr>
            <p:nvPr>
              <p:custDataLst>
                <p:tags r:id="rId24"/>
              </p:custDataLst>
            </p:nvPr>
          </p:nvSpPr>
          <p:spPr bwMode="auto">
            <a:xfrm>
              <a:off x="1847" y="2581"/>
              <a:ext cx="202" cy="197"/>
            </a:xfrm>
            <a:custGeom>
              <a:avLst/>
              <a:gdLst>
                <a:gd name="T0" fmla="*/ 18 w 36"/>
                <a:gd name="T1" fmla="*/ 35 h 35"/>
                <a:gd name="T2" fmla="*/ 0 w 36"/>
                <a:gd name="T3" fmla="*/ 17 h 35"/>
                <a:gd name="T4" fmla="*/ 18 w 36"/>
                <a:gd name="T5" fmla="*/ 0 h 35"/>
                <a:gd name="T6" fmla="*/ 36 w 36"/>
                <a:gd name="T7" fmla="*/ 17 h 35"/>
                <a:gd name="T8" fmla="*/ 18 w 36"/>
                <a:gd name="T9" fmla="*/ 35 h 35"/>
                <a:gd name="T10" fmla="*/ 18 w 36"/>
                <a:gd name="T11" fmla="*/ 8 h 35"/>
                <a:gd name="T12" fmla="*/ 9 w 36"/>
                <a:gd name="T13" fmla="*/ 17 h 35"/>
                <a:gd name="T14" fmla="*/ 18 w 36"/>
                <a:gd name="T15" fmla="*/ 27 h 35"/>
                <a:gd name="T16" fmla="*/ 27 w 36"/>
                <a:gd name="T17" fmla="*/ 17 h 35"/>
                <a:gd name="T18" fmla="*/ 18 w 36"/>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5">
                  <a:moveTo>
                    <a:pt x="18" y="35"/>
                  </a:moveTo>
                  <a:cubicBezTo>
                    <a:pt x="8" y="35"/>
                    <a:pt x="0" y="27"/>
                    <a:pt x="0" y="17"/>
                  </a:cubicBezTo>
                  <a:cubicBezTo>
                    <a:pt x="0" y="8"/>
                    <a:pt x="8" y="0"/>
                    <a:pt x="18" y="0"/>
                  </a:cubicBezTo>
                  <a:cubicBezTo>
                    <a:pt x="28" y="0"/>
                    <a:pt x="36" y="8"/>
                    <a:pt x="36" y="17"/>
                  </a:cubicBezTo>
                  <a:cubicBezTo>
                    <a:pt x="36" y="27"/>
                    <a:pt x="28" y="35"/>
                    <a:pt x="18" y="35"/>
                  </a:cubicBezTo>
                  <a:close/>
                  <a:moveTo>
                    <a:pt x="18" y="8"/>
                  </a:moveTo>
                  <a:cubicBezTo>
                    <a:pt x="13" y="8"/>
                    <a:pt x="9" y="12"/>
                    <a:pt x="9" y="17"/>
                  </a:cubicBezTo>
                  <a:cubicBezTo>
                    <a:pt x="9" y="22"/>
                    <a:pt x="13" y="27"/>
                    <a:pt x="18" y="27"/>
                  </a:cubicBezTo>
                  <a:cubicBezTo>
                    <a:pt x="23" y="27"/>
                    <a:pt x="27" y="22"/>
                    <a:pt x="27" y="17"/>
                  </a:cubicBezTo>
                  <a:cubicBezTo>
                    <a:pt x="27" y="12"/>
                    <a:pt x="23" y="8"/>
                    <a:pt x="18"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1" name="Freeform 204"/>
            <p:cNvSpPr/>
            <p:nvPr>
              <p:custDataLst>
                <p:tags r:id="rId25"/>
              </p:custDataLst>
            </p:nvPr>
          </p:nvSpPr>
          <p:spPr bwMode="auto">
            <a:xfrm>
              <a:off x="2011" y="2531"/>
              <a:ext cx="551" cy="185"/>
            </a:xfrm>
            <a:custGeom>
              <a:avLst/>
              <a:gdLst>
                <a:gd name="T0" fmla="*/ 98 w 98"/>
                <a:gd name="T1" fmla="*/ 33 h 33"/>
                <a:gd name="T2" fmla="*/ 96 w 98"/>
                <a:gd name="T3" fmla="*/ 26 h 33"/>
                <a:gd name="T4" fmla="*/ 97 w 98"/>
                <a:gd name="T5" fmla="*/ 22 h 33"/>
                <a:gd name="T6" fmla="*/ 43 w 98"/>
                <a:gd name="T7" fmla="*/ 22 h 33"/>
                <a:gd name="T8" fmla="*/ 45 w 98"/>
                <a:gd name="T9" fmla="*/ 1 h 33"/>
                <a:gd name="T10" fmla="*/ 40 w 98"/>
                <a:gd name="T11" fmla="*/ 2 h 33"/>
                <a:gd name="T12" fmla="*/ 34 w 98"/>
                <a:gd name="T13" fmla="*/ 0 h 33"/>
                <a:gd name="T14" fmla="*/ 33 w 98"/>
                <a:gd name="T15" fmla="*/ 22 h 33"/>
                <a:gd name="T16" fmla="*/ 2 w 98"/>
                <a:gd name="T17" fmla="*/ 22 h 33"/>
                <a:gd name="T18" fmla="*/ 2 w 98"/>
                <a:gd name="T19" fmla="*/ 26 h 33"/>
                <a:gd name="T20" fmla="*/ 0 w 98"/>
                <a:gd name="T21" fmla="*/ 33 h 33"/>
                <a:gd name="T22" fmla="*/ 98 w 98"/>
                <a:gd name="T2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3">
                  <a:moveTo>
                    <a:pt x="98" y="33"/>
                  </a:moveTo>
                  <a:cubicBezTo>
                    <a:pt x="97" y="31"/>
                    <a:pt x="96" y="29"/>
                    <a:pt x="96" y="26"/>
                  </a:cubicBezTo>
                  <a:cubicBezTo>
                    <a:pt x="96" y="25"/>
                    <a:pt x="96" y="24"/>
                    <a:pt x="97" y="22"/>
                  </a:cubicBezTo>
                  <a:cubicBezTo>
                    <a:pt x="43" y="22"/>
                    <a:pt x="43" y="22"/>
                    <a:pt x="43" y="22"/>
                  </a:cubicBezTo>
                  <a:cubicBezTo>
                    <a:pt x="44" y="15"/>
                    <a:pt x="44" y="8"/>
                    <a:pt x="45" y="1"/>
                  </a:cubicBezTo>
                  <a:cubicBezTo>
                    <a:pt x="44" y="2"/>
                    <a:pt x="42" y="2"/>
                    <a:pt x="40" y="2"/>
                  </a:cubicBezTo>
                  <a:cubicBezTo>
                    <a:pt x="38" y="2"/>
                    <a:pt x="36" y="1"/>
                    <a:pt x="34" y="0"/>
                  </a:cubicBezTo>
                  <a:cubicBezTo>
                    <a:pt x="33" y="7"/>
                    <a:pt x="33" y="15"/>
                    <a:pt x="33" y="22"/>
                  </a:cubicBezTo>
                  <a:cubicBezTo>
                    <a:pt x="2" y="22"/>
                    <a:pt x="2" y="22"/>
                    <a:pt x="2" y="22"/>
                  </a:cubicBezTo>
                  <a:cubicBezTo>
                    <a:pt x="2" y="24"/>
                    <a:pt x="2" y="25"/>
                    <a:pt x="2" y="26"/>
                  </a:cubicBezTo>
                  <a:cubicBezTo>
                    <a:pt x="2" y="29"/>
                    <a:pt x="2" y="31"/>
                    <a:pt x="0" y="33"/>
                  </a:cubicBezTo>
                  <a:lnTo>
                    <a:pt x="98" y="33"/>
                  </a:ln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2" name="Freeform 206"/>
            <p:cNvSpPr/>
            <p:nvPr>
              <p:custDataLst>
                <p:tags r:id="rId26"/>
              </p:custDataLst>
            </p:nvPr>
          </p:nvSpPr>
          <p:spPr bwMode="auto">
            <a:xfrm>
              <a:off x="1916" y="2165"/>
              <a:ext cx="893" cy="444"/>
            </a:xfrm>
            <a:custGeom>
              <a:avLst/>
              <a:gdLst>
                <a:gd name="T0" fmla="*/ 6 w 159"/>
                <a:gd name="T1" fmla="*/ 78 h 79"/>
                <a:gd name="T2" fmla="*/ 11 w 159"/>
                <a:gd name="T3" fmla="*/ 79 h 79"/>
                <a:gd name="T4" fmla="*/ 21 w 159"/>
                <a:gd name="T5" fmla="*/ 51 h 79"/>
                <a:gd name="T6" fmla="*/ 44 w 159"/>
                <a:gd name="T7" fmla="*/ 56 h 79"/>
                <a:gd name="T8" fmla="*/ 44 w 159"/>
                <a:gd name="T9" fmla="*/ 53 h 79"/>
                <a:gd name="T10" fmla="*/ 46 w 159"/>
                <a:gd name="T11" fmla="*/ 46 h 79"/>
                <a:gd name="T12" fmla="*/ 27 w 159"/>
                <a:gd name="T13" fmla="*/ 42 h 79"/>
                <a:gd name="T14" fmla="*/ 71 w 159"/>
                <a:gd name="T15" fmla="*/ 14 h 79"/>
                <a:gd name="T16" fmla="*/ 57 w 159"/>
                <a:gd name="T17" fmla="*/ 40 h 79"/>
                <a:gd name="T18" fmla="*/ 57 w 159"/>
                <a:gd name="T19" fmla="*/ 40 h 79"/>
                <a:gd name="T20" fmla="*/ 67 w 159"/>
                <a:gd name="T21" fmla="*/ 44 h 79"/>
                <a:gd name="T22" fmla="*/ 91 w 159"/>
                <a:gd name="T23" fmla="*/ 13 h 79"/>
                <a:gd name="T24" fmla="*/ 116 w 159"/>
                <a:gd name="T25" fmla="*/ 48 h 79"/>
                <a:gd name="T26" fmla="*/ 70 w 159"/>
                <a:gd name="T27" fmla="*/ 49 h 79"/>
                <a:gd name="T28" fmla="*/ 71 w 159"/>
                <a:gd name="T29" fmla="*/ 53 h 79"/>
                <a:gd name="T30" fmla="*/ 69 w 159"/>
                <a:gd name="T31" fmla="*/ 59 h 79"/>
                <a:gd name="T32" fmla="*/ 91 w 159"/>
                <a:gd name="T33" fmla="*/ 60 h 79"/>
                <a:gd name="T34" fmla="*/ 118 w 159"/>
                <a:gd name="T35" fmla="*/ 59 h 79"/>
                <a:gd name="T36" fmla="*/ 121 w 159"/>
                <a:gd name="T37" fmla="*/ 79 h 79"/>
                <a:gd name="T38" fmla="*/ 127 w 159"/>
                <a:gd name="T39" fmla="*/ 78 h 79"/>
                <a:gd name="T40" fmla="*/ 132 w 159"/>
                <a:gd name="T41" fmla="*/ 79 h 79"/>
                <a:gd name="T42" fmla="*/ 129 w 159"/>
                <a:gd name="T43" fmla="*/ 58 h 79"/>
                <a:gd name="T44" fmla="*/ 155 w 159"/>
                <a:gd name="T45" fmla="*/ 53 h 79"/>
                <a:gd name="T46" fmla="*/ 151 w 159"/>
                <a:gd name="T47" fmla="*/ 43 h 79"/>
                <a:gd name="T48" fmla="*/ 151 w 159"/>
                <a:gd name="T49" fmla="*/ 43 h 79"/>
                <a:gd name="T50" fmla="*/ 127 w 159"/>
                <a:gd name="T51" fmla="*/ 47 h 79"/>
                <a:gd name="T52" fmla="*/ 111 w 159"/>
                <a:gd name="T53" fmla="*/ 13 h 79"/>
                <a:gd name="T54" fmla="*/ 152 w 159"/>
                <a:gd name="T55" fmla="*/ 39 h 79"/>
                <a:gd name="T56" fmla="*/ 159 w 159"/>
                <a:gd name="T57" fmla="*/ 31 h 79"/>
                <a:gd name="T58" fmla="*/ 91 w 159"/>
                <a:gd name="T59" fmla="*/ 0 h 79"/>
                <a:gd name="T60" fmla="*/ 0 w 159"/>
                <a:gd name="T61" fmla="*/ 79 h 79"/>
                <a:gd name="T62" fmla="*/ 6 w 159"/>
                <a:gd name="T63" fmla="*/ 7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9" h="79">
                  <a:moveTo>
                    <a:pt x="6" y="78"/>
                  </a:moveTo>
                  <a:cubicBezTo>
                    <a:pt x="8" y="78"/>
                    <a:pt x="10" y="78"/>
                    <a:pt x="11" y="79"/>
                  </a:cubicBezTo>
                  <a:cubicBezTo>
                    <a:pt x="13" y="69"/>
                    <a:pt x="16" y="60"/>
                    <a:pt x="21" y="51"/>
                  </a:cubicBezTo>
                  <a:cubicBezTo>
                    <a:pt x="29" y="53"/>
                    <a:pt x="37" y="55"/>
                    <a:pt x="44" y="56"/>
                  </a:cubicBezTo>
                  <a:cubicBezTo>
                    <a:pt x="44" y="55"/>
                    <a:pt x="44" y="54"/>
                    <a:pt x="44" y="53"/>
                  </a:cubicBezTo>
                  <a:cubicBezTo>
                    <a:pt x="44" y="51"/>
                    <a:pt x="45" y="48"/>
                    <a:pt x="46" y="46"/>
                  </a:cubicBezTo>
                  <a:cubicBezTo>
                    <a:pt x="40" y="45"/>
                    <a:pt x="34" y="43"/>
                    <a:pt x="27" y="42"/>
                  </a:cubicBezTo>
                  <a:cubicBezTo>
                    <a:pt x="38" y="28"/>
                    <a:pt x="53" y="18"/>
                    <a:pt x="71" y="14"/>
                  </a:cubicBezTo>
                  <a:cubicBezTo>
                    <a:pt x="65" y="20"/>
                    <a:pt x="60" y="29"/>
                    <a:pt x="57" y="40"/>
                  </a:cubicBezTo>
                  <a:cubicBezTo>
                    <a:pt x="57" y="40"/>
                    <a:pt x="57" y="40"/>
                    <a:pt x="57" y="40"/>
                  </a:cubicBezTo>
                  <a:cubicBezTo>
                    <a:pt x="61" y="40"/>
                    <a:pt x="65" y="42"/>
                    <a:pt x="67" y="44"/>
                  </a:cubicBezTo>
                  <a:cubicBezTo>
                    <a:pt x="73" y="25"/>
                    <a:pt x="82" y="13"/>
                    <a:pt x="91" y="13"/>
                  </a:cubicBezTo>
                  <a:cubicBezTo>
                    <a:pt x="100" y="13"/>
                    <a:pt x="110" y="27"/>
                    <a:pt x="116" y="48"/>
                  </a:cubicBezTo>
                  <a:cubicBezTo>
                    <a:pt x="101" y="50"/>
                    <a:pt x="85" y="50"/>
                    <a:pt x="70" y="49"/>
                  </a:cubicBezTo>
                  <a:cubicBezTo>
                    <a:pt x="71" y="50"/>
                    <a:pt x="71" y="52"/>
                    <a:pt x="71" y="53"/>
                  </a:cubicBezTo>
                  <a:cubicBezTo>
                    <a:pt x="71" y="56"/>
                    <a:pt x="70" y="58"/>
                    <a:pt x="69" y="59"/>
                  </a:cubicBezTo>
                  <a:cubicBezTo>
                    <a:pt x="77" y="60"/>
                    <a:pt x="84" y="60"/>
                    <a:pt x="91" y="60"/>
                  </a:cubicBezTo>
                  <a:cubicBezTo>
                    <a:pt x="100" y="60"/>
                    <a:pt x="109" y="60"/>
                    <a:pt x="118" y="59"/>
                  </a:cubicBezTo>
                  <a:cubicBezTo>
                    <a:pt x="120" y="65"/>
                    <a:pt x="120" y="72"/>
                    <a:pt x="121" y="79"/>
                  </a:cubicBezTo>
                  <a:cubicBezTo>
                    <a:pt x="123" y="78"/>
                    <a:pt x="125" y="78"/>
                    <a:pt x="127" y="78"/>
                  </a:cubicBezTo>
                  <a:cubicBezTo>
                    <a:pt x="128" y="78"/>
                    <a:pt x="130" y="78"/>
                    <a:pt x="132" y="79"/>
                  </a:cubicBezTo>
                  <a:cubicBezTo>
                    <a:pt x="131" y="72"/>
                    <a:pt x="130" y="64"/>
                    <a:pt x="129" y="58"/>
                  </a:cubicBezTo>
                  <a:cubicBezTo>
                    <a:pt x="138" y="56"/>
                    <a:pt x="146" y="55"/>
                    <a:pt x="155" y="53"/>
                  </a:cubicBezTo>
                  <a:cubicBezTo>
                    <a:pt x="153" y="50"/>
                    <a:pt x="151" y="47"/>
                    <a:pt x="151" y="43"/>
                  </a:cubicBezTo>
                  <a:cubicBezTo>
                    <a:pt x="151" y="43"/>
                    <a:pt x="151" y="43"/>
                    <a:pt x="151" y="43"/>
                  </a:cubicBezTo>
                  <a:cubicBezTo>
                    <a:pt x="143" y="44"/>
                    <a:pt x="135" y="46"/>
                    <a:pt x="127" y="47"/>
                  </a:cubicBezTo>
                  <a:cubicBezTo>
                    <a:pt x="123" y="33"/>
                    <a:pt x="117" y="21"/>
                    <a:pt x="111" y="13"/>
                  </a:cubicBezTo>
                  <a:cubicBezTo>
                    <a:pt x="127" y="18"/>
                    <a:pt x="141" y="27"/>
                    <a:pt x="152" y="39"/>
                  </a:cubicBezTo>
                  <a:cubicBezTo>
                    <a:pt x="153" y="36"/>
                    <a:pt x="156" y="33"/>
                    <a:pt x="159" y="31"/>
                  </a:cubicBezTo>
                  <a:cubicBezTo>
                    <a:pt x="142" y="12"/>
                    <a:pt x="118" y="0"/>
                    <a:pt x="91" y="0"/>
                  </a:cubicBezTo>
                  <a:cubicBezTo>
                    <a:pt x="45" y="0"/>
                    <a:pt x="7" y="35"/>
                    <a:pt x="0" y="79"/>
                  </a:cubicBezTo>
                  <a:cubicBezTo>
                    <a:pt x="2" y="78"/>
                    <a:pt x="4" y="78"/>
                    <a:pt x="6" y="7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3" name="Freeform 207"/>
            <p:cNvSpPr/>
            <p:nvPr>
              <p:custDataLst>
                <p:tags r:id="rId27"/>
              </p:custDataLst>
            </p:nvPr>
          </p:nvSpPr>
          <p:spPr bwMode="auto">
            <a:xfrm>
              <a:off x="2583" y="2462"/>
              <a:ext cx="354" cy="691"/>
            </a:xfrm>
            <a:custGeom>
              <a:avLst/>
              <a:gdLst>
                <a:gd name="T0" fmla="*/ 55 w 63"/>
                <a:gd name="T1" fmla="*/ 0 h 123"/>
                <a:gd name="T2" fmla="*/ 46 w 63"/>
                <a:gd name="T3" fmla="*/ 4 h 123"/>
                <a:gd name="T4" fmla="*/ 44 w 63"/>
                <a:gd name="T5" fmla="*/ 4 h 123"/>
                <a:gd name="T6" fmla="*/ 52 w 63"/>
                <a:gd name="T7" fmla="*/ 34 h 123"/>
                <a:gd name="T8" fmla="*/ 20 w 63"/>
                <a:gd name="T9" fmla="*/ 34 h 123"/>
                <a:gd name="T10" fmla="*/ 21 w 63"/>
                <a:gd name="T11" fmla="*/ 38 h 123"/>
                <a:gd name="T12" fmla="*/ 19 w 63"/>
                <a:gd name="T13" fmla="*/ 45 h 123"/>
                <a:gd name="T14" fmla="*/ 52 w 63"/>
                <a:gd name="T15" fmla="*/ 45 h 123"/>
                <a:gd name="T16" fmla="*/ 33 w 63"/>
                <a:gd name="T17" fmla="*/ 93 h 123"/>
                <a:gd name="T18" fmla="*/ 30 w 63"/>
                <a:gd name="T19" fmla="*/ 92 h 123"/>
                <a:gd name="T20" fmla="*/ 23 w 63"/>
                <a:gd name="T21" fmla="*/ 91 h 123"/>
                <a:gd name="T22" fmla="*/ 15 w 63"/>
                <a:gd name="T23" fmla="*/ 91 h 123"/>
                <a:gd name="T24" fmla="*/ 9 w 63"/>
                <a:gd name="T25" fmla="*/ 91 h 123"/>
                <a:gd name="T26" fmla="*/ 1 w 63"/>
                <a:gd name="T27" fmla="*/ 91 h 123"/>
                <a:gd name="T28" fmla="*/ 0 w 63"/>
                <a:gd name="T29" fmla="*/ 91 h 123"/>
                <a:gd name="T30" fmla="*/ 10 w 63"/>
                <a:gd name="T31" fmla="*/ 102 h 123"/>
                <a:gd name="T32" fmla="*/ 11 w 63"/>
                <a:gd name="T33" fmla="*/ 123 h 123"/>
                <a:gd name="T34" fmla="*/ 63 w 63"/>
                <a:gd name="T35" fmla="*/ 40 h 123"/>
                <a:gd name="T36" fmla="*/ 55 w 63"/>
                <a:gd name="T3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 h="123">
                  <a:moveTo>
                    <a:pt x="55" y="0"/>
                  </a:moveTo>
                  <a:cubicBezTo>
                    <a:pt x="52" y="2"/>
                    <a:pt x="49" y="4"/>
                    <a:pt x="46" y="4"/>
                  </a:cubicBezTo>
                  <a:cubicBezTo>
                    <a:pt x="45" y="4"/>
                    <a:pt x="45" y="4"/>
                    <a:pt x="44" y="4"/>
                  </a:cubicBezTo>
                  <a:cubicBezTo>
                    <a:pt x="49" y="13"/>
                    <a:pt x="52" y="23"/>
                    <a:pt x="52" y="34"/>
                  </a:cubicBezTo>
                  <a:cubicBezTo>
                    <a:pt x="20" y="34"/>
                    <a:pt x="20" y="34"/>
                    <a:pt x="20" y="34"/>
                  </a:cubicBezTo>
                  <a:cubicBezTo>
                    <a:pt x="21" y="36"/>
                    <a:pt x="21" y="37"/>
                    <a:pt x="21" y="38"/>
                  </a:cubicBezTo>
                  <a:cubicBezTo>
                    <a:pt x="21" y="41"/>
                    <a:pt x="20" y="43"/>
                    <a:pt x="19" y="45"/>
                  </a:cubicBezTo>
                  <a:cubicBezTo>
                    <a:pt x="52" y="45"/>
                    <a:pt x="52" y="45"/>
                    <a:pt x="52" y="45"/>
                  </a:cubicBezTo>
                  <a:cubicBezTo>
                    <a:pt x="51" y="63"/>
                    <a:pt x="44" y="80"/>
                    <a:pt x="33" y="93"/>
                  </a:cubicBezTo>
                  <a:cubicBezTo>
                    <a:pt x="32" y="92"/>
                    <a:pt x="31" y="92"/>
                    <a:pt x="30" y="92"/>
                  </a:cubicBezTo>
                  <a:cubicBezTo>
                    <a:pt x="30" y="92"/>
                    <a:pt x="25" y="91"/>
                    <a:pt x="23" y="91"/>
                  </a:cubicBezTo>
                  <a:cubicBezTo>
                    <a:pt x="15" y="91"/>
                    <a:pt x="15" y="91"/>
                    <a:pt x="15" y="91"/>
                  </a:cubicBezTo>
                  <a:cubicBezTo>
                    <a:pt x="9" y="91"/>
                    <a:pt x="9" y="91"/>
                    <a:pt x="9" y="91"/>
                  </a:cubicBezTo>
                  <a:cubicBezTo>
                    <a:pt x="1" y="91"/>
                    <a:pt x="1" y="91"/>
                    <a:pt x="1" y="91"/>
                  </a:cubicBezTo>
                  <a:cubicBezTo>
                    <a:pt x="1" y="91"/>
                    <a:pt x="0" y="91"/>
                    <a:pt x="0" y="91"/>
                  </a:cubicBezTo>
                  <a:cubicBezTo>
                    <a:pt x="5" y="92"/>
                    <a:pt x="9" y="96"/>
                    <a:pt x="10" y="102"/>
                  </a:cubicBezTo>
                  <a:cubicBezTo>
                    <a:pt x="11" y="123"/>
                    <a:pt x="11" y="123"/>
                    <a:pt x="11" y="123"/>
                  </a:cubicBezTo>
                  <a:cubicBezTo>
                    <a:pt x="42" y="108"/>
                    <a:pt x="63" y="77"/>
                    <a:pt x="63" y="40"/>
                  </a:cubicBezTo>
                  <a:cubicBezTo>
                    <a:pt x="63" y="26"/>
                    <a:pt x="60" y="12"/>
                    <a:pt x="55" y="0"/>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4" name="Freeform 208"/>
            <p:cNvSpPr/>
            <p:nvPr>
              <p:custDataLst>
                <p:tags r:id="rId28"/>
              </p:custDataLst>
            </p:nvPr>
          </p:nvSpPr>
          <p:spPr bwMode="auto">
            <a:xfrm>
              <a:off x="1916" y="2742"/>
              <a:ext cx="354" cy="411"/>
            </a:xfrm>
            <a:custGeom>
              <a:avLst/>
              <a:gdLst>
                <a:gd name="T0" fmla="*/ 53 w 63"/>
                <a:gd name="T1" fmla="*/ 41 h 73"/>
                <a:gd name="T2" fmla="*/ 48 w 63"/>
                <a:gd name="T3" fmla="*/ 41 h 73"/>
                <a:gd name="T4" fmla="*/ 40 w 63"/>
                <a:gd name="T5" fmla="*/ 41 h 73"/>
                <a:gd name="T6" fmla="*/ 32 w 63"/>
                <a:gd name="T7" fmla="*/ 42 h 73"/>
                <a:gd name="T8" fmla="*/ 29 w 63"/>
                <a:gd name="T9" fmla="*/ 43 h 73"/>
                <a:gd name="T10" fmla="*/ 11 w 63"/>
                <a:gd name="T11" fmla="*/ 1 h 73"/>
                <a:gd name="T12" fmla="*/ 6 w 63"/>
                <a:gd name="T13" fmla="*/ 2 h 73"/>
                <a:gd name="T14" fmla="*/ 0 w 63"/>
                <a:gd name="T15" fmla="*/ 0 h 73"/>
                <a:gd name="T16" fmla="*/ 51 w 63"/>
                <a:gd name="T17" fmla="*/ 73 h 73"/>
                <a:gd name="T18" fmla="*/ 53 w 63"/>
                <a:gd name="T19" fmla="*/ 52 h 73"/>
                <a:gd name="T20" fmla="*/ 63 w 63"/>
                <a:gd name="T21" fmla="*/ 41 h 73"/>
                <a:gd name="T22" fmla="*/ 61 w 63"/>
                <a:gd name="T23" fmla="*/ 41 h 73"/>
                <a:gd name="T24" fmla="*/ 53 w 63"/>
                <a:gd name="T25" fmla="*/ 4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73">
                  <a:moveTo>
                    <a:pt x="53" y="41"/>
                  </a:moveTo>
                  <a:cubicBezTo>
                    <a:pt x="48" y="41"/>
                    <a:pt x="48" y="41"/>
                    <a:pt x="48" y="41"/>
                  </a:cubicBezTo>
                  <a:cubicBezTo>
                    <a:pt x="40" y="41"/>
                    <a:pt x="40" y="41"/>
                    <a:pt x="40" y="41"/>
                  </a:cubicBezTo>
                  <a:cubicBezTo>
                    <a:pt x="38" y="41"/>
                    <a:pt x="33" y="42"/>
                    <a:pt x="32" y="42"/>
                  </a:cubicBezTo>
                  <a:cubicBezTo>
                    <a:pt x="31" y="42"/>
                    <a:pt x="30" y="42"/>
                    <a:pt x="29" y="43"/>
                  </a:cubicBezTo>
                  <a:cubicBezTo>
                    <a:pt x="19" y="31"/>
                    <a:pt x="13" y="17"/>
                    <a:pt x="11" y="1"/>
                  </a:cubicBezTo>
                  <a:cubicBezTo>
                    <a:pt x="9" y="2"/>
                    <a:pt x="8" y="2"/>
                    <a:pt x="6" y="2"/>
                  </a:cubicBezTo>
                  <a:cubicBezTo>
                    <a:pt x="4" y="2"/>
                    <a:pt x="2" y="1"/>
                    <a:pt x="0" y="0"/>
                  </a:cubicBezTo>
                  <a:cubicBezTo>
                    <a:pt x="4" y="33"/>
                    <a:pt x="24" y="60"/>
                    <a:pt x="51" y="73"/>
                  </a:cubicBezTo>
                  <a:cubicBezTo>
                    <a:pt x="53" y="52"/>
                    <a:pt x="53" y="52"/>
                    <a:pt x="53" y="52"/>
                  </a:cubicBezTo>
                  <a:cubicBezTo>
                    <a:pt x="53" y="46"/>
                    <a:pt x="58" y="42"/>
                    <a:pt x="63" y="41"/>
                  </a:cubicBezTo>
                  <a:cubicBezTo>
                    <a:pt x="62" y="41"/>
                    <a:pt x="62" y="41"/>
                    <a:pt x="61" y="41"/>
                  </a:cubicBezTo>
                  <a:lnTo>
                    <a:pt x="53" y="41"/>
                  </a:ln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5" name="Freeform 209"/>
            <p:cNvSpPr>
              <a:spLocks noEditPoints="1"/>
            </p:cNvSpPr>
            <p:nvPr>
              <p:custDataLst>
                <p:tags r:id="rId29"/>
              </p:custDataLst>
            </p:nvPr>
          </p:nvSpPr>
          <p:spPr bwMode="auto">
            <a:xfrm>
              <a:off x="2526" y="2581"/>
              <a:ext cx="197" cy="197"/>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3" y="8"/>
                    <a:pt x="8" y="12"/>
                    <a:pt x="8" y="17"/>
                  </a:cubicBezTo>
                  <a:cubicBezTo>
                    <a:pt x="8" y="22"/>
                    <a:pt x="13" y="27"/>
                    <a:pt x="18" y="27"/>
                  </a:cubicBezTo>
                  <a:cubicBezTo>
                    <a:pt x="23" y="27"/>
                    <a:pt x="27" y="22"/>
                    <a:pt x="27" y="17"/>
                  </a:cubicBezTo>
                  <a:cubicBezTo>
                    <a:pt x="27" y="12"/>
                    <a:pt x="23" y="8"/>
                    <a:pt x="18"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98" name="Docer Falling Dust PPT demo 8"/>
          <p:cNvSpPr/>
          <p:nvPr>
            <p:custDataLst>
              <p:tags r:id="rId30"/>
            </p:custDataLst>
          </p:nvPr>
        </p:nvSpPr>
        <p:spPr bwMode="auto">
          <a:xfrm>
            <a:off x="4368165" y="1669415"/>
            <a:ext cx="1216660" cy="1216660"/>
          </a:xfrm>
          <a:prstGeom prst="ellipse">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99" name="Docer Falling Dust PPT demo 8"/>
          <p:cNvSpPr/>
          <p:nvPr>
            <p:custDataLst>
              <p:tags r:id="rId31"/>
            </p:custDataLst>
          </p:nvPr>
        </p:nvSpPr>
        <p:spPr bwMode="auto">
          <a:xfrm>
            <a:off x="6564630" y="1669415"/>
            <a:ext cx="1216660" cy="1216660"/>
          </a:xfrm>
          <a:prstGeom prst="ellipse">
            <a:avLst/>
          </a:prstGeom>
          <a:ln w="25400">
            <a:gradFill>
              <a:gsLst>
                <a:gs pos="100000">
                  <a:schemeClr val="bg1">
                    <a:alpha val="0"/>
                  </a:schemeClr>
                </a:gs>
                <a:gs pos="30000">
                  <a:schemeClr val="accent2"/>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00" name="Docer Falling Dust PPT demo 8"/>
          <p:cNvSpPr/>
          <p:nvPr>
            <p:custDataLst>
              <p:tags r:id="rId32"/>
            </p:custDataLst>
          </p:nvPr>
        </p:nvSpPr>
        <p:spPr bwMode="auto">
          <a:xfrm>
            <a:off x="4368165" y="3930650"/>
            <a:ext cx="1216660" cy="1216660"/>
          </a:xfrm>
          <a:prstGeom prst="ellipse">
            <a:avLst/>
          </a:prstGeom>
          <a:ln w="25400">
            <a:gradFill>
              <a:gsLst>
                <a:gs pos="100000">
                  <a:schemeClr val="bg1">
                    <a:alpha val="0"/>
                  </a:schemeClr>
                </a:gs>
                <a:gs pos="30000">
                  <a:schemeClr val="accent4"/>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01" name="Docer Falling Dust PPT demo 8"/>
          <p:cNvSpPr/>
          <p:nvPr>
            <p:custDataLst>
              <p:tags r:id="rId33"/>
            </p:custDataLst>
          </p:nvPr>
        </p:nvSpPr>
        <p:spPr bwMode="auto">
          <a:xfrm>
            <a:off x="6564630" y="3930650"/>
            <a:ext cx="1216660" cy="1216660"/>
          </a:xfrm>
          <a:prstGeom prst="ellipse">
            <a:avLst/>
          </a:prstGeom>
          <a:ln w="25400">
            <a:gradFill>
              <a:gsLst>
                <a:gs pos="100000">
                  <a:schemeClr val="bg1">
                    <a:alpha val="0"/>
                  </a:schemeClr>
                </a:gs>
                <a:gs pos="30000">
                  <a:schemeClr val="accent3"/>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2" name="圆角矩形 1"/>
          <p:cNvSpPr/>
          <p:nvPr/>
        </p:nvSpPr>
        <p:spPr>
          <a:xfrm>
            <a:off x="823595" y="252730"/>
            <a:ext cx="262890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4" name="组合 3"/>
          <p:cNvGrpSpPr/>
          <p:nvPr/>
        </p:nvGrpSpPr>
        <p:grpSpPr>
          <a:xfrm>
            <a:off x="332740" y="252413"/>
            <a:ext cx="387350" cy="388620"/>
            <a:chOff x="16973" y="8717"/>
            <a:chExt cx="1430" cy="1434"/>
          </a:xfrm>
        </p:grpSpPr>
        <p:grpSp>
          <p:nvGrpSpPr>
            <p:cNvPr id="5" name="组合 4"/>
            <p:cNvGrpSpPr/>
            <p:nvPr/>
          </p:nvGrpSpPr>
          <p:grpSpPr>
            <a:xfrm>
              <a:off x="16973" y="8717"/>
              <a:ext cx="1430" cy="1434"/>
              <a:chOff x="5479149" y="5548282"/>
              <a:chExt cx="965194" cy="967810"/>
            </a:xfrm>
          </p:grpSpPr>
          <p:sp>
            <p:nvSpPr>
              <p:cNvPr id="6" name="Oval 18"/>
              <p:cNvSpPr>
                <a:spLocks noChangeArrowheads="1"/>
              </p:cNvSpPr>
              <p:nvPr>
                <p:custDataLst>
                  <p:tags r:id="rId34"/>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7" name="Oval 19"/>
              <p:cNvSpPr>
                <a:spLocks noChangeArrowheads="1"/>
              </p:cNvSpPr>
              <p:nvPr>
                <p:custDataLst>
                  <p:tags r:id="rId35"/>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8" name="Oval 17"/>
            <p:cNvSpPr>
              <a:spLocks noChangeArrowheads="1"/>
            </p:cNvSpPr>
            <p:nvPr>
              <p:custDataLst>
                <p:tags r:id="rId36"/>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9" name="文本框 8"/>
          <p:cNvSpPr txBox="1"/>
          <p:nvPr>
            <p:custDataLst>
              <p:tags r:id="rId37"/>
            </p:custDataLst>
          </p:nvPr>
        </p:nvSpPr>
        <p:spPr>
          <a:xfrm>
            <a:off x="823595" y="252730"/>
            <a:ext cx="2629535"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算法歧视和差异化</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13" name="文本框 12"/>
          <p:cNvSpPr txBox="1"/>
          <p:nvPr>
            <p:custDataLst>
              <p:tags r:id="rId38"/>
            </p:custDataLst>
          </p:nvPr>
        </p:nvSpPr>
        <p:spPr>
          <a:xfrm>
            <a:off x="3453130" y="252730"/>
            <a:ext cx="4806315" cy="398780"/>
          </a:xfrm>
          <a:prstGeom prst="rect">
            <a:avLst/>
          </a:prstGeom>
          <a:noFill/>
        </p:spPr>
        <p:txBody>
          <a:bodyPr wrap="square" rtlCol="0">
            <a:spAutoFit/>
          </a:bodyPr>
          <a:p>
            <a:pPr marL="285750" indent="-285750" algn="l">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特定人群的差异化</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spTree>
  </p:cSld>
  <p:clrMapOvr>
    <a:masterClrMapping/>
  </p:clrMapOvr>
  <p:timing>
    <p:tnLst>
      <p:par>
        <p:cTn id="1" dur="indefinite" restart="never" nodeType="tmRoot"/>
      </p:par>
    </p:tnLst>
    <p:bldLst>
      <p:bldP spid="81" grpId="0"/>
      <p:bldP spid="82" grpId="0"/>
      <p:bldP spid="90" grpId="0"/>
      <p:bldP spid="91" grpId="0"/>
      <p:bldP spid="92" grpId="0"/>
      <p:bldP spid="93" grpId="0"/>
      <p:bldP spid="94" grpId="0"/>
      <p:bldP spid="95" grpId="0"/>
      <p:bldP spid="9"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2</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2" name="Docer Falling Dust PPT demo 8"/>
          <p:cNvSpPr/>
          <p:nvPr>
            <p:custDataLst>
              <p:tags r:id="rId1"/>
            </p:custDataLst>
          </p:nvPr>
        </p:nvSpPr>
        <p:spPr bwMode="auto">
          <a:xfrm>
            <a:off x="0" y="4516120"/>
            <a:ext cx="12191365" cy="2341880"/>
          </a:xfrm>
          <a:prstGeom prst="rect">
            <a:avLst/>
          </a:prstGeom>
          <a:solidFill>
            <a:schemeClr val="accent1"/>
          </a:solidFill>
          <a:ln w="19050">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28" name="Docer Falling Dust PPT demo 8"/>
          <p:cNvSpPr/>
          <p:nvPr>
            <p:custDataLst>
              <p:tags r:id="rId2"/>
            </p:custDataLst>
          </p:nvPr>
        </p:nvSpPr>
        <p:spPr>
          <a:xfrm>
            <a:off x="3857625" y="4662805"/>
            <a:ext cx="3582670" cy="398780"/>
          </a:xfrm>
          <a:prstGeom prst="rect">
            <a:avLst/>
          </a:prstGeom>
        </p:spPr>
        <p:txBody>
          <a:bodyPr wrap="square">
            <a:spAutoFit/>
          </a:bodyPr>
          <a:p>
            <a:pPr algn="ctr">
              <a:lnSpc>
                <a:spcPct val="100000"/>
              </a:lnSpc>
            </a:pPr>
            <a:r>
              <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案例</a:t>
            </a:r>
            <a:r>
              <a:rPr lang="en-US" altLang="zh-CN"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a:t>
            </a:r>
            <a:r>
              <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非特定人群的差异化</a:t>
            </a:r>
            <a:endPar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29" name="Docer Falling Dust PPT demo"/>
          <p:cNvCxnSpPr/>
          <p:nvPr>
            <p:custDataLst>
              <p:tags r:id="rId3"/>
            </p:custDataLst>
          </p:nvPr>
        </p:nvCxnSpPr>
        <p:spPr>
          <a:xfrm>
            <a:off x="7649845" y="4881245"/>
            <a:ext cx="990600" cy="0"/>
          </a:xfrm>
          <a:prstGeom prst="line">
            <a:avLst/>
          </a:prstGeom>
          <a:ln w="25400">
            <a:gradFill>
              <a:gsLst>
                <a:gs pos="0">
                  <a:schemeClr val="bg1"/>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30" name="Docer Falling Dust PPT demo"/>
          <p:cNvCxnSpPr/>
          <p:nvPr>
            <p:custDataLst>
              <p:tags r:id="rId4"/>
            </p:custDataLst>
          </p:nvPr>
        </p:nvCxnSpPr>
        <p:spPr>
          <a:xfrm flipH="1">
            <a:off x="2657475" y="4881245"/>
            <a:ext cx="990600" cy="0"/>
          </a:xfrm>
          <a:prstGeom prst="line">
            <a:avLst/>
          </a:prstGeom>
          <a:ln w="25400">
            <a:gradFill>
              <a:gsLst>
                <a:gs pos="0">
                  <a:schemeClr val="bg1"/>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31" name="Docer Falling Dust PPT demo 9"/>
          <p:cNvSpPr/>
          <p:nvPr>
            <p:custDataLst>
              <p:tags r:id="rId5"/>
            </p:custDataLst>
          </p:nvPr>
        </p:nvSpPr>
        <p:spPr>
          <a:xfrm>
            <a:off x="1330960" y="2082165"/>
            <a:ext cx="8573770" cy="1060450"/>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在实际应用中，</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绝大多数</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算法通过基于</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非特定特征</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（如汽车型号、居住地邮政编码等）进行差异化来提取事物及其相互间的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内在联系</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。这些特征与保护特征（如种族或性别）并无直接关联。通过分析大量数据，算法能够发现这些特征之间的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复杂非显性相关性</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，并利用这些相关性进行预测或区分群体和个体。</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36" name="Docer Falling Dust PPT demo 8"/>
          <p:cNvSpPr/>
          <p:nvPr>
            <p:custDataLst>
              <p:tags r:id="rId6"/>
            </p:custDataLst>
          </p:nvPr>
        </p:nvSpPr>
        <p:spPr>
          <a:xfrm>
            <a:off x="2077720" y="1685925"/>
            <a:ext cx="2677160" cy="460375"/>
          </a:xfrm>
          <a:prstGeom prst="rect">
            <a:avLst/>
          </a:prstGeom>
        </p:spPr>
        <p:txBody>
          <a:bodyPr wrap="square">
            <a:spAutoFit/>
          </a:bodyPr>
          <a:p>
            <a:pPr algn="l">
              <a:lnSpc>
                <a:spcPct val="100000"/>
              </a:lnSpc>
            </a:pPr>
            <a:r>
              <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非特定特征差异化</a:t>
            </a:r>
            <a:endPar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38" name="Docer Falling Dust PPT demo 8"/>
          <p:cNvSpPr/>
          <p:nvPr>
            <p:custDataLst>
              <p:tags r:id="rId7"/>
            </p:custDataLst>
          </p:nvPr>
        </p:nvSpPr>
        <p:spPr>
          <a:xfrm>
            <a:off x="1330960" y="1627505"/>
            <a:ext cx="1021080" cy="583565"/>
          </a:xfrm>
          <a:prstGeom prst="rect">
            <a:avLst/>
          </a:prstGeom>
        </p:spPr>
        <p:txBody>
          <a:bodyPr wrap="square">
            <a:spAutoFit/>
          </a:bodyPr>
          <a:p>
            <a:pPr algn="l">
              <a:lnSpc>
                <a:spcPct val="100000"/>
              </a:lnSpc>
            </a:pPr>
            <a:r>
              <a:rPr lang="en-US" altLang="zh-CN" sz="32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01</a:t>
            </a:r>
            <a:endParaRPr lang="en-US" altLang="zh-CN" sz="32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39" name="Docer Falling Dust PPT demo 9"/>
          <p:cNvSpPr/>
          <p:nvPr>
            <p:custDataLst>
              <p:tags r:id="rId8"/>
            </p:custDataLst>
          </p:nvPr>
        </p:nvSpPr>
        <p:spPr>
          <a:xfrm>
            <a:off x="1344930" y="3677285"/>
            <a:ext cx="8662670" cy="737235"/>
          </a:xfrm>
          <a:prstGeom prst="rect">
            <a:avLst/>
          </a:prstGeom>
        </p:spPr>
        <p:txBody>
          <a:bodyPr wrap="square">
            <a:spAutoFit/>
          </a:bodyPr>
          <a:p>
            <a:pPr algn="l">
              <a:lnSpc>
                <a:spcPct val="150000"/>
              </a:lnSpc>
            </a:pP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并非所有算法差异化都是不公平的</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，其不公平性取决于各种环境因素。我的目的是说明，即使算法差异化不一定会对具有受保护特征的人造成伤害，它仍可能导致不公平的实践，或者至少引发争议。</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40" name="Docer Falling Dust PPT demo 8"/>
          <p:cNvSpPr/>
          <p:nvPr>
            <p:custDataLst>
              <p:tags r:id="rId9"/>
            </p:custDataLst>
          </p:nvPr>
        </p:nvSpPr>
        <p:spPr>
          <a:xfrm>
            <a:off x="2077720" y="3201274"/>
            <a:ext cx="2359797" cy="460375"/>
          </a:xfrm>
          <a:prstGeom prst="rect">
            <a:avLst/>
          </a:prstGeom>
        </p:spPr>
        <p:txBody>
          <a:bodyPr wrap="square">
            <a:spAutoFit/>
          </a:bodyPr>
          <a:p>
            <a:pPr algn="l">
              <a:lnSpc>
                <a:spcPct val="100000"/>
              </a:lnSpc>
            </a:pPr>
            <a:r>
              <a:rPr lang="zh-CN" altLang="en-US" sz="24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注意</a:t>
            </a:r>
            <a:endParaRPr lang="zh-CN" altLang="en-US" sz="24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4" name="Docer Falling Dust PPT demo 8"/>
          <p:cNvSpPr/>
          <p:nvPr>
            <p:custDataLst>
              <p:tags r:id="rId10"/>
            </p:custDataLst>
          </p:nvPr>
        </p:nvSpPr>
        <p:spPr>
          <a:xfrm>
            <a:off x="1330960" y="3142615"/>
            <a:ext cx="1021080" cy="583565"/>
          </a:xfrm>
          <a:prstGeom prst="rect">
            <a:avLst/>
          </a:prstGeom>
        </p:spPr>
        <p:txBody>
          <a:bodyPr wrap="square">
            <a:spAutoFit/>
          </a:bodyPr>
          <a:p>
            <a:pPr algn="l">
              <a:lnSpc>
                <a:spcPct val="100000"/>
              </a:lnSpc>
            </a:pPr>
            <a:r>
              <a:rPr lang="en-US" altLang="zh-CN" sz="32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02</a:t>
            </a:r>
            <a:endParaRPr lang="en-US" altLang="zh-CN" sz="32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7" name="Docer Falling Dust PPT demo 9"/>
          <p:cNvSpPr/>
          <p:nvPr>
            <p:custDataLst>
              <p:tags r:id="rId11"/>
            </p:custDataLst>
          </p:nvPr>
        </p:nvSpPr>
        <p:spPr>
          <a:xfrm>
            <a:off x="332740" y="5079365"/>
            <a:ext cx="10903585" cy="1383665"/>
          </a:xfrm>
          <a:prstGeom prst="rect">
            <a:avLst/>
          </a:prstGeom>
        </p:spPr>
        <p:txBody>
          <a:bodyPr wrap="square">
            <a:spAutoFit/>
          </a:bodyPr>
          <a:p>
            <a:pPr algn="ctr">
              <a:lnSpc>
                <a:spcPct val="150000"/>
              </a:lnSpc>
            </a:pPr>
            <a:r>
              <a:rPr lang="zh-CN" altLang="en-US" sz="1400" dirty="0" smtClean="0">
                <a:solidFill>
                  <a:schemeClr val="bg1"/>
                </a:solidFill>
                <a:latin typeface="汉仪旗黑-55简" panose="00020600040101010101" charset="-128"/>
                <a:ea typeface="汉仪旗黑-55简" panose="00020600040101010101" charset="-128"/>
                <a:cs typeface="+mn-ea"/>
                <a:sym typeface="汉仪旗黑-55简" panose="00020600040101010101" charset="-128"/>
              </a:rPr>
              <a:t>某家在线购物平台的运营通过算法发现，使用“京东”应用程序的用户倾向于购买价格较高的产品，而使用“淘宝”应用程序的用户倾向于购买价格较低的产品。基于这一发现，该公司决定对使用“京东”应用程序的用户收取更高的运费。</a:t>
            </a:r>
            <a:endParaRPr lang="zh-CN" altLang="en-US" sz="1400" dirty="0" smtClean="0">
              <a:solidFill>
                <a:schemeClr val="bg1"/>
              </a:solidFill>
              <a:latin typeface="汉仪旗黑-55简" panose="00020600040101010101" charset="-128"/>
              <a:ea typeface="汉仪旗黑-55简" panose="00020600040101010101" charset="-128"/>
              <a:cs typeface="+mn-ea"/>
              <a:sym typeface="汉仪旗黑-55简" panose="00020600040101010101" charset="-128"/>
            </a:endParaRPr>
          </a:p>
          <a:p>
            <a:pPr algn="ctr">
              <a:lnSpc>
                <a:spcPct val="150000"/>
              </a:lnSpc>
            </a:pPr>
            <a:r>
              <a:rPr lang="zh-CN" altLang="en-US" sz="1400" dirty="0" smtClean="0">
                <a:solidFill>
                  <a:schemeClr val="bg1"/>
                </a:solidFill>
                <a:latin typeface="汉仪旗黑-55简" panose="00020600040101010101" charset="-128"/>
                <a:ea typeface="汉仪旗黑-55简" panose="00020600040101010101" charset="-128"/>
                <a:cs typeface="+mn-ea"/>
                <a:sym typeface="汉仪旗黑-55简" panose="00020600040101010101" charset="-128"/>
              </a:rPr>
              <a:t>尽管这一差异化并不是基于种族或性别等受保护特征，但可能导致使用某一款应用程序的用户被要求支付更高的费用。这种差异化可能会导致不公平，因为其依据并非个体的实际购买能力或其他合理因素，而是基于一个看似无关紧要的特征，即用户所使用的手机应用程序。</a:t>
            </a:r>
            <a:endParaRPr lang="zh-CN" altLang="en-US" sz="1400" dirty="0" smtClean="0">
              <a:solidFill>
                <a:schemeClr val="bg1"/>
              </a:solidFill>
              <a:latin typeface="汉仪旗黑-55简" panose="00020600040101010101" charset="-128"/>
              <a:ea typeface="汉仪旗黑-55简" panose="00020600040101010101" charset="-128"/>
              <a:cs typeface="+mn-ea"/>
              <a:sym typeface="汉仪旗黑-55简" panose="00020600040101010101" charset="-128"/>
            </a:endParaRPr>
          </a:p>
        </p:txBody>
      </p:sp>
      <p:cxnSp>
        <p:nvCxnSpPr>
          <p:cNvPr id="8" name="Docer Falling Dust PPT demo"/>
          <p:cNvCxnSpPr/>
          <p:nvPr>
            <p:custDataLst>
              <p:tags r:id="rId12"/>
            </p:custDataLst>
          </p:nvPr>
        </p:nvCxnSpPr>
        <p:spPr>
          <a:xfrm>
            <a:off x="5143500" y="1930400"/>
            <a:ext cx="631190" cy="5080"/>
          </a:xfrm>
          <a:prstGeom prst="line">
            <a:avLst/>
          </a:prstGeom>
          <a:ln w="25400">
            <a:gradFill>
              <a:gsLst>
                <a:gs pos="0">
                  <a:schemeClr val="bg1">
                    <a:alpha val="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9" name="Docer Falling Dust PPT demo"/>
          <p:cNvCxnSpPr/>
          <p:nvPr>
            <p:custDataLst>
              <p:tags r:id="rId13"/>
            </p:custDataLst>
          </p:nvPr>
        </p:nvCxnSpPr>
        <p:spPr>
          <a:xfrm>
            <a:off x="2657475" y="3429000"/>
            <a:ext cx="1200150" cy="0"/>
          </a:xfrm>
          <a:prstGeom prst="line">
            <a:avLst/>
          </a:prstGeom>
          <a:ln w="25400">
            <a:gradFill>
              <a:gsLst>
                <a:gs pos="0">
                  <a:schemeClr val="bg1">
                    <a:alpha val="0"/>
                  </a:schemeClr>
                </a:gs>
                <a:gs pos="100000">
                  <a:schemeClr val="accent2"/>
                </a:gs>
              </a:gsLst>
              <a:lin ang="0" scaled="0"/>
            </a:gradFill>
          </a:ln>
        </p:spPr>
        <p:style>
          <a:lnRef idx="1">
            <a:schemeClr val="accent1"/>
          </a:lnRef>
          <a:fillRef idx="0">
            <a:schemeClr val="accent1"/>
          </a:fillRef>
          <a:effectRef idx="0">
            <a:schemeClr val="accent1"/>
          </a:effectRef>
          <a:fontRef idx="minor">
            <a:schemeClr val="tx1"/>
          </a:fontRef>
        </p:style>
      </p:cxnSp>
      <p:sp>
        <p:nvSpPr>
          <p:cNvPr id="20" name="圆角矩形 19"/>
          <p:cNvSpPr/>
          <p:nvPr/>
        </p:nvSpPr>
        <p:spPr>
          <a:xfrm>
            <a:off x="823595" y="252730"/>
            <a:ext cx="262890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21" name="组合 20"/>
          <p:cNvGrpSpPr/>
          <p:nvPr/>
        </p:nvGrpSpPr>
        <p:grpSpPr>
          <a:xfrm>
            <a:off x="332740" y="252413"/>
            <a:ext cx="387350" cy="388620"/>
            <a:chOff x="16973" y="8717"/>
            <a:chExt cx="1430" cy="1434"/>
          </a:xfrm>
        </p:grpSpPr>
        <p:grpSp>
          <p:nvGrpSpPr>
            <p:cNvPr id="22" name="组合 21"/>
            <p:cNvGrpSpPr/>
            <p:nvPr/>
          </p:nvGrpSpPr>
          <p:grpSpPr>
            <a:xfrm>
              <a:off x="16973" y="8717"/>
              <a:ext cx="1430" cy="1434"/>
              <a:chOff x="5479149" y="5548282"/>
              <a:chExt cx="965194" cy="967810"/>
            </a:xfrm>
          </p:grpSpPr>
          <p:sp>
            <p:nvSpPr>
              <p:cNvPr id="23" name="Oval 18"/>
              <p:cNvSpPr>
                <a:spLocks noChangeArrowheads="1"/>
              </p:cNvSpPr>
              <p:nvPr>
                <p:custDataLst>
                  <p:tags r:id="rId14"/>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24" name="Oval 19"/>
              <p:cNvSpPr>
                <a:spLocks noChangeArrowheads="1"/>
              </p:cNvSpPr>
              <p:nvPr>
                <p:custDataLst>
                  <p:tags r:id="rId15"/>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26" name="Oval 17"/>
            <p:cNvSpPr>
              <a:spLocks noChangeArrowheads="1"/>
            </p:cNvSpPr>
            <p:nvPr>
              <p:custDataLst>
                <p:tags r:id="rId16"/>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27" name="文本框 26"/>
          <p:cNvSpPr txBox="1"/>
          <p:nvPr>
            <p:custDataLst>
              <p:tags r:id="rId17"/>
            </p:custDataLst>
          </p:nvPr>
        </p:nvSpPr>
        <p:spPr>
          <a:xfrm>
            <a:off x="823595" y="252730"/>
            <a:ext cx="2629535"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算法歧视和差异化</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35" name="文本框 34"/>
          <p:cNvSpPr txBox="1"/>
          <p:nvPr>
            <p:custDataLst>
              <p:tags r:id="rId18"/>
            </p:custDataLst>
          </p:nvPr>
        </p:nvSpPr>
        <p:spPr>
          <a:xfrm>
            <a:off x="3453130" y="252730"/>
            <a:ext cx="4806315" cy="398780"/>
          </a:xfrm>
          <a:prstGeom prst="rect">
            <a:avLst/>
          </a:prstGeom>
          <a:noFill/>
        </p:spPr>
        <p:txBody>
          <a:bodyPr wrap="square" rtlCol="0">
            <a:spAutoFit/>
          </a:bodyPr>
          <a:p>
            <a:pPr marL="285750" indent="-285750" algn="l">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非特定人群的差异化</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spTree>
  </p:cSld>
  <p:clrMapOvr>
    <a:masterClrMapping/>
  </p:clrMapOvr>
  <p:timing>
    <p:tnLst>
      <p:par>
        <p:cTn id="1" dur="indefinite" restart="never" nodeType="tmRoot"/>
      </p:par>
    </p:tnLst>
    <p:bldLst>
      <p:bldP spid="28" grpId="0"/>
      <p:bldP spid="31" grpId="0"/>
      <p:bldP spid="36" grpId="0"/>
      <p:bldP spid="38" grpId="0"/>
      <p:bldP spid="39" grpId="0"/>
      <p:bldP spid="40" grpId="0"/>
      <p:bldP spid="4" grpId="0"/>
      <p:bldP spid="7" grpId="0"/>
      <p:bldP spid="27" grpId="0"/>
      <p:bldP spid="3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2</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cxnSp>
        <p:nvCxnSpPr>
          <p:cNvPr id="22" name="Docer Falling Dust PPT demo"/>
          <p:cNvCxnSpPr/>
          <p:nvPr>
            <p:custDataLst>
              <p:tags r:id="rId1"/>
            </p:custDataLst>
          </p:nvPr>
        </p:nvCxnSpPr>
        <p:spPr>
          <a:xfrm>
            <a:off x="3681730" y="2558415"/>
            <a:ext cx="1800000" cy="0"/>
          </a:xfrm>
          <a:prstGeom prst="line">
            <a:avLst/>
          </a:prstGeom>
          <a:ln w="25400">
            <a:gradFill>
              <a:gsLst>
                <a:gs pos="0">
                  <a:schemeClr val="bg1">
                    <a:alpha val="0"/>
                  </a:schemeClr>
                </a:gs>
                <a:gs pos="8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 name="Docer Falling Dust PPT demo 8"/>
          <p:cNvSpPr/>
          <p:nvPr>
            <p:custDataLst>
              <p:tags r:id="rId2"/>
            </p:custDataLst>
          </p:nvPr>
        </p:nvSpPr>
        <p:spPr bwMode="auto">
          <a:xfrm>
            <a:off x="1473835" y="1499235"/>
            <a:ext cx="5069205" cy="1355090"/>
          </a:xfrm>
          <a:prstGeom prst="roundRect">
            <a:avLst>
              <a:gd name="adj" fmla="val 0"/>
            </a:avLst>
          </a:prstGeom>
          <a:ln w="25400">
            <a:gradFill>
              <a:gsLst>
                <a:gs pos="100000">
                  <a:schemeClr val="bg1"/>
                </a:gs>
                <a:gs pos="0">
                  <a:schemeClr val="accent1"/>
                </a:gs>
              </a:gsLst>
              <a:lin ang="0" scaled="0"/>
            </a:gra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28" name="Docer Falling Dust PPT demo 8"/>
          <p:cNvSpPr/>
          <p:nvPr>
            <p:custDataLst>
              <p:tags r:id="rId3"/>
            </p:custDataLst>
          </p:nvPr>
        </p:nvSpPr>
        <p:spPr bwMode="auto">
          <a:xfrm>
            <a:off x="6543040" y="1499235"/>
            <a:ext cx="751840" cy="2917825"/>
          </a:xfrm>
          <a:prstGeom prst="roundRect">
            <a:avLst>
              <a:gd name="adj" fmla="val 0"/>
            </a:avLst>
          </a:prstGeom>
          <a:solidFill>
            <a:schemeClr val="accent1"/>
          </a:solidFill>
          <a:ln w="19050">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4" name="Docer Falling Dust PPT demo 8"/>
          <p:cNvSpPr/>
          <p:nvPr>
            <p:custDataLst>
              <p:tags r:id="rId4"/>
            </p:custDataLst>
          </p:nvPr>
        </p:nvSpPr>
        <p:spPr>
          <a:xfrm>
            <a:off x="6660515" y="1792605"/>
            <a:ext cx="516890" cy="2371725"/>
          </a:xfrm>
          <a:prstGeom prst="rect">
            <a:avLst/>
          </a:prstGeom>
        </p:spPr>
        <p:txBody>
          <a:bodyPr vert="eaVert" wrap="square">
            <a:noAutofit/>
          </a:bodyPr>
          <a:p>
            <a:pPr algn="ctr">
              <a:lnSpc>
                <a:spcPct val="100000"/>
              </a:lnSpc>
            </a:pPr>
            <a:r>
              <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危害后果</a:t>
            </a:r>
            <a:endPar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31" name="Docer Falling Dust PPT demo 8"/>
          <p:cNvSpPr/>
          <p:nvPr>
            <p:custDataLst>
              <p:tags r:id="rId5"/>
            </p:custDataLst>
          </p:nvPr>
        </p:nvSpPr>
        <p:spPr>
          <a:xfrm>
            <a:off x="5481955" y="2018030"/>
            <a:ext cx="759460" cy="534035"/>
          </a:xfrm>
          <a:prstGeom prst="rect">
            <a:avLst/>
          </a:prstGeom>
        </p:spPr>
        <p:txBody>
          <a:bodyPr wrap="square">
            <a:spAutoFit/>
          </a:bodyPr>
          <a:p>
            <a:pPr algn="ctr">
              <a:lnSpc>
                <a:spcPct val="120000"/>
              </a:lnSpc>
            </a:pPr>
            <a:r>
              <a:rPr lang="en-US" altLang="zh-CN"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01</a:t>
            </a:r>
            <a:endParaRPr lang="en-US" altLang="zh-CN"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30" name="圆角矩形 29"/>
          <p:cNvSpPr/>
          <p:nvPr/>
        </p:nvSpPr>
        <p:spPr>
          <a:xfrm>
            <a:off x="823595" y="252730"/>
            <a:ext cx="262890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5" name="文本框 34"/>
          <p:cNvSpPr txBox="1"/>
          <p:nvPr>
            <p:custDataLst>
              <p:tags r:id="rId6"/>
            </p:custDataLst>
          </p:nvPr>
        </p:nvSpPr>
        <p:spPr>
          <a:xfrm>
            <a:off x="823595" y="252730"/>
            <a:ext cx="2629535"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算法歧视和差异化</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36" name="文本框 35"/>
          <p:cNvSpPr txBox="1"/>
          <p:nvPr>
            <p:custDataLst>
              <p:tags r:id="rId7"/>
            </p:custDataLst>
          </p:nvPr>
        </p:nvSpPr>
        <p:spPr>
          <a:xfrm>
            <a:off x="3453130" y="252730"/>
            <a:ext cx="4806315" cy="398780"/>
          </a:xfrm>
          <a:prstGeom prst="rect">
            <a:avLst/>
          </a:prstGeom>
          <a:noFill/>
        </p:spPr>
        <p:txBody>
          <a:bodyPr wrap="square" rtlCol="0">
            <a:spAutoFit/>
          </a:bodyPr>
          <a:p>
            <a:pPr marL="285750" indent="-285750" algn="l">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危害后果</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cxnSp>
        <p:nvCxnSpPr>
          <p:cNvPr id="40" name="Docer Falling Dust PPT demo"/>
          <p:cNvCxnSpPr/>
          <p:nvPr>
            <p:custDataLst>
              <p:tags r:id="rId8"/>
            </p:custDataLst>
          </p:nvPr>
        </p:nvCxnSpPr>
        <p:spPr>
          <a:xfrm>
            <a:off x="3681730" y="4367530"/>
            <a:ext cx="1800000" cy="0"/>
          </a:xfrm>
          <a:prstGeom prst="line">
            <a:avLst/>
          </a:prstGeom>
          <a:ln w="25400">
            <a:gradFill>
              <a:gsLst>
                <a:gs pos="0">
                  <a:schemeClr val="bg1">
                    <a:alpha val="0"/>
                  </a:schemeClr>
                </a:gs>
                <a:gs pos="8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42" name="Docer Falling Dust PPT demo 8"/>
          <p:cNvSpPr/>
          <p:nvPr>
            <p:custDataLst>
              <p:tags r:id="rId9"/>
            </p:custDataLst>
          </p:nvPr>
        </p:nvSpPr>
        <p:spPr bwMode="auto">
          <a:xfrm>
            <a:off x="1473835" y="3100705"/>
            <a:ext cx="4967605" cy="3373755"/>
          </a:xfrm>
          <a:prstGeom prst="roundRect">
            <a:avLst>
              <a:gd name="adj" fmla="val 0"/>
            </a:avLst>
          </a:prstGeom>
          <a:ln w="25400">
            <a:gradFill>
              <a:gsLst>
                <a:gs pos="100000">
                  <a:schemeClr val="bg1"/>
                </a:gs>
                <a:gs pos="0">
                  <a:schemeClr val="accent1"/>
                </a:gs>
              </a:gsLst>
              <a:lin ang="0" scaled="0"/>
            </a:gra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44" name="Docer Falling Dust PPT demo 8"/>
          <p:cNvSpPr/>
          <p:nvPr>
            <p:custDataLst>
              <p:tags r:id="rId10"/>
            </p:custDataLst>
          </p:nvPr>
        </p:nvSpPr>
        <p:spPr>
          <a:xfrm>
            <a:off x="5481955" y="3728085"/>
            <a:ext cx="759460" cy="534035"/>
          </a:xfrm>
          <a:prstGeom prst="rect">
            <a:avLst/>
          </a:prstGeom>
        </p:spPr>
        <p:txBody>
          <a:bodyPr wrap="square">
            <a:spAutoFit/>
          </a:bodyPr>
          <a:p>
            <a:pPr algn="ctr">
              <a:lnSpc>
                <a:spcPct val="120000"/>
              </a:lnSpc>
            </a:pPr>
            <a:r>
              <a:rPr lang="en-US" altLang="zh-CN"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02</a:t>
            </a:r>
            <a:endParaRPr lang="en-US" altLang="zh-CN"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45" name="Docer Falling Dust PPT demo 8"/>
          <p:cNvSpPr/>
          <p:nvPr>
            <p:custDataLst>
              <p:tags r:id="rId11"/>
            </p:custDataLst>
          </p:nvPr>
        </p:nvSpPr>
        <p:spPr>
          <a:xfrm>
            <a:off x="1867535" y="1793240"/>
            <a:ext cx="1788795" cy="829945"/>
          </a:xfrm>
          <a:prstGeom prst="rect">
            <a:avLst/>
          </a:prstGeom>
        </p:spPr>
        <p:txBody>
          <a:bodyPr wrap="square">
            <a:spAutoFit/>
          </a:bodyPr>
          <a:p>
            <a:pPr algn="l">
              <a:lnSpc>
                <a:spcPct val="12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结果与算法设计初衷不一致</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46" name="Docer Falling Dust PPT demo 8"/>
          <p:cNvSpPr/>
          <p:nvPr>
            <p:custDataLst>
              <p:tags r:id="rId12"/>
            </p:custDataLst>
          </p:nvPr>
        </p:nvSpPr>
        <p:spPr>
          <a:xfrm>
            <a:off x="1867535" y="3232785"/>
            <a:ext cx="2042795" cy="460375"/>
          </a:xfrm>
          <a:prstGeom prst="rect">
            <a:avLst/>
          </a:prstGeom>
        </p:spPr>
        <p:txBody>
          <a:bodyPr wrap="square">
            <a:spAutoFit/>
          </a:bodyPr>
          <a:p>
            <a:pPr algn="l">
              <a:lnSpc>
                <a:spcPct val="12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引发不公平现象</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47" name="Docer Falling Dust PPT demo 10"/>
          <p:cNvSpPr/>
          <p:nvPr>
            <p:custDataLst>
              <p:tags r:id="rId13"/>
            </p:custDataLst>
          </p:nvPr>
        </p:nvSpPr>
        <p:spPr>
          <a:xfrm>
            <a:off x="1867535" y="3702050"/>
            <a:ext cx="3390900" cy="356235"/>
          </a:xfrm>
          <a:prstGeom prst="rect">
            <a:avLst/>
          </a:prstGeom>
        </p:spPr>
        <p:txBody>
          <a:bodyPr wrap="square">
            <a:noAutofit/>
          </a:bodyPr>
          <a:p>
            <a:pPr algn="l">
              <a:lnSpc>
                <a:spcPct val="150000"/>
              </a:lnSpc>
            </a:pPr>
            <a:r>
              <a:rPr lang="zh-CN" altLang="en-US" sz="1400" dirty="0" smtClean="0">
                <a:latin typeface="汉仪旗黑-55简" panose="00020600040101010101" charset="-128"/>
                <a:ea typeface="汉仪旗黑-55简" panose="00020600040101010101" charset="-128"/>
                <a:cs typeface="+mn-ea"/>
                <a:sym typeface="汉仪旗黑-55简" panose="00020600040101010101" charset="-128"/>
              </a:rPr>
              <a:t>算法差异化可能会加剧社会经济群体之间的不平等，</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固化贫富差距</a:t>
            </a:r>
            <a:endParaRPr lang="zh-CN" altLang="en-US" sz="1400" dirty="0" smtClean="0">
              <a:latin typeface="汉仪旗黑-55简" panose="00020600040101010101" charset="-128"/>
              <a:ea typeface="汉仪旗黑-55简" panose="00020600040101010101" charset="-128"/>
              <a:cs typeface="+mn-ea"/>
              <a:sym typeface="汉仪旗黑-55简" panose="00020600040101010101" charset="-128"/>
            </a:endParaRPr>
          </a:p>
          <a:p>
            <a:pPr algn="l">
              <a:lnSpc>
                <a:spcPct val="150000"/>
              </a:lnSpc>
            </a:pPr>
            <a:endPar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48" name="Docer Falling Dust PPT demo 10"/>
          <p:cNvSpPr/>
          <p:nvPr>
            <p:custDataLst>
              <p:tags r:id="rId14"/>
            </p:custDataLst>
          </p:nvPr>
        </p:nvSpPr>
        <p:spPr>
          <a:xfrm>
            <a:off x="1868170" y="4472940"/>
            <a:ext cx="8780145" cy="1706880"/>
          </a:xfrm>
          <a:prstGeom prst="rect">
            <a:avLst/>
          </a:prstGeom>
        </p:spPr>
        <p:txBody>
          <a:bodyPr wrap="square">
            <a:spAutoFit/>
          </a:bodyPr>
          <a:p>
            <a:pPr algn="l">
              <a:lnSpc>
                <a:spcPct val="150000"/>
              </a:lnSpc>
            </a:pP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以某在线教育平台为例，该平台采用算法进行个性化定价，初衷是为贫困学生提供更高的优惠。然而，该算法将学生观看网课的数量作为判断贫富的标准，即观看次数越多，学生越富裕。但事实上，城市中家庭条件较好的学生通常可以获得更好的线下教育资源，因此不需要过多依赖在线教育资源。相反，偏远地区的学生由于缺乏优质的线下教育资源，更需要依赖在线教育，因此观看次数可能更多。这导致低收入群体需要支付更高的教育费用，而高收入群体则享受较低的价格，进一步加剧了贫富差距。</a:t>
            </a:r>
            <a:endPar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endParaRPr>
          </a:p>
        </p:txBody>
      </p:sp>
      <p:pic>
        <p:nvPicPr>
          <p:cNvPr id="62" name="图片 61" descr="6e1a2f9743b7719389cf40c8f0043d1"/>
          <p:cNvPicPr>
            <a:picLocks noChangeAspect="1"/>
          </p:cNvPicPr>
          <p:nvPr/>
        </p:nvPicPr>
        <p:blipFill>
          <a:blip r:embed="rId15"/>
          <a:stretch>
            <a:fillRect/>
          </a:stretch>
        </p:blipFill>
        <p:spPr>
          <a:xfrm>
            <a:off x="7464425" y="1499235"/>
            <a:ext cx="3034665" cy="2917190"/>
          </a:xfrm>
          <a:prstGeom prst="rect">
            <a:avLst/>
          </a:prstGeom>
        </p:spPr>
      </p:pic>
    </p:spTree>
  </p:cSld>
  <p:clrMapOvr>
    <a:masterClrMapping/>
  </p:clrMapOvr>
  <p:timing>
    <p:tnLst>
      <p:par>
        <p:cTn id="1" dur="indefinite" restart="never" nodeType="tmRoot"/>
      </p:par>
    </p:tnLst>
    <p:bldLst>
      <p:bldP spid="4" grpId="0"/>
      <p:bldP spid="31" grpId="0"/>
      <p:bldP spid="35" grpId="0"/>
      <p:bldP spid="36" grpId="0"/>
      <p:bldP spid="44" grpId="0"/>
      <p:bldP spid="45" grpId="0"/>
      <p:bldP spid="46" grpId="0"/>
      <p:bldP spid="47" grpId="0"/>
      <p:bldP spid="4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3629025" y="1522730"/>
            <a:ext cx="5262880" cy="3605530"/>
            <a:chOff x="2364" y="6776"/>
            <a:chExt cx="1336" cy="915"/>
          </a:xfrm>
          <a:solidFill>
            <a:schemeClr val="bg1">
              <a:lumMod val="95000"/>
            </a:schemeClr>
          </a:solidFill>
        </p:grpSpPr>
        <p:sp>
          <p:nvSpPr>
            <p:cNvPr id="28" name="Freeform 14"/>
            <p:cNvSpPr/>
            <p:nvPr>
              <p:custDataLst>
                <p:tags r:id="rId1"/>
              </p:custDataLst>
            </p:nvPr>
          </p:nvSpPr>
          <p:spPr bwMode="auto">
            <a:xfrm>
              <a:off x="2364" y="6776"/>
              <a:ext cx="1336" cy="622"/>
            </a:xfrm>
            <a:custGeom>
              <a:avLst/>
              <a:gdLst>
                <a:gd name="T0" fmla="*/ 120 w 250"/>
                <a:gd name="T1" fmla="*/ 2 h 116"/>
                <a:gd name="T2" fmla="*/ 3 w 250"/>
                <a:gd name="T3" fmla="*/ 55 h 116"/>
                <a:gd name="T4" fmla="*/ 3 w 250"/>
                <a:gd name="T5" fmla="*/ 62 h 116"/>
                <a:gd name="T6" fmla="*/ 120 w 250"/>
                <a:gd name="T7" fmla="*/ 115 h 116"/>
                <a:gd name="T8" fmla="*/ 131 w 250"/>
                <a:gd name="T9" fmla="*/ 115 h 116"/>
                <a:gd name="T10" fmla="*/ 247 w 250"/>
                <a:gd name="T11" fmla="*/ 62 h 116"/>
                <a:gd name="T12" fmla="*/ 247 w 250"/>
                <a:gd name="T13" fmla="*/ 55 h 116"/>
                <a:gd name="T14" fmla="*/ 131 w 250"/>
                <a:gd name="T15" fmla="*/ 2 h 116"/>
                <a:gd name="T16" fmla="*/ 120 w 250"/>
                <a:gd name="T17"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116">
                  <a:moveTo>
                    <a:pt x="120" y="2"/>
                  </a:moveTo>
                  <a:cubicBezTo>
                    <a:pt x="3" y="55"/>
                    <a:pt x="3" y="55"/>
                    <a:pt x="3" y="55"/>
                  </a:cubicBezTo>
                  <a:cubicBezTo>
                    <a:pt x="0" y="56"/>
                    <a:pt x="0" y="60"/>
                    <a:pt x="3" y="62"/>
                  </a:cubicBezTo>
                  <a:cubicBezTo>
                    <a:pt x="120" y="115"/>
                    <a:pt x="120" y="115"/>
                    <a:pt x="120" y="115"/>
                  </a:cubicBezTo>
                  <a:cubicBezTo>
                    <a:pt x="123" y="116"/>
                    <a:pt x="127" y="116"/>
                    <a:pt x="131" y="115"/>
                  </a:cubicBezTo>
                  <a:cubicBezTo>
                    <a:pt x="247" y="62"/>
                    <a:pt x="247" y="62"/>
                    <a:pt x="247" y="62"/>
                  </a:cubicBezTo>
                  <a:cubicBezTo>
                    <a:pt x="250" y="60"/>
                    <a:pt x="250" y="56"/>
                    <a:pt x="247" y="55"/>
                  </a:cubicBezTo>
                  <a:cubicBezTo>
                    <a:pt x="131" y="2"/>
                    <a:pt x="131" y="2"/>
                    <a:pt x="131" y="2"/>
                  </a:cubicBezTo>
                  <a:cubicBezTo>
                    <a:pt x="127" y="0"/>
                    <a:pt x="123" y="0"/>
                    <a:pt x="120"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sp>
          <p:nvSpPr>
            <p:cNvPr id="30" name="Freeform 16"/>
            <p:cNvSpPr/>
            <p:nvPr>
              <p:custDataLst>
                <p:tags r:id="rId2"/>
              </p:custDataLst>
            </p:nvPr>
          </p:nvSpPr>
          <p:spPr bwMode="auto">
            <a:xfrm>
              <a:off x="2583" y="7241"/>
              <a:ext cx="893" cy="450"/>
            </a:xfrm>
            <a:custGeom>
              <a:avLst/>
              <a:gdLst>
                <a:gd name="T0" fmla="*/ 95 w 167"/>
                <a:gd name="T1" fmla="*/ 33 h 84"/>
                <a:gd name="T2" fmla="*/ 84 w 167"/>
                <a:gd name="T3" fmla="*/ 36 h 84"/>
                <a:gd name="T4" fmla="*/ 73 w 167"/>
                <a:gd name="T5" fmla="*/ 33 h 84"/>
                <a:gd name="T6" fmla="*/ 0 w 167"/>
                <a:gd name="T7" fmla="*/ 0 h 84"/>
                <a:gd name="T8" fmla="*/ 0 w 167"/>
                <a:gd name="T9" fmla="*/ 50 h 84"/>
                <a:gd name="T10" fmla="*/ 84 w 167"/>
                <a:gd name="T11" fmla="*/ 84 h 84"/>
                <a:gd name="T12" fmla="*/ 167 w 167"/>
                <a:gd name="T13" fmla="*/ 50 h 84"/>
                <a:gd name="T14" fmla="*/ 167 w 167"/>
                <a:gd name="T15" fmla="*/ 1 h 84"/>
                <a:gd name="T16" fmla="*/ 95 w 167"/>
                <a:gd name="T17" fmla="*/ 3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84">
                  <a:moveTo>
                    <a:pt x="95" y="33"/>
                  </a:moveTo>
                  <a:cubicBezTo>
                    <a:pt x="92" y="35"/>
                    <a:pt x="88" y="36"/>
                    <a:pt x="84" y="36"/>
                  </a:cubicBezTo>
                  <a:cubicBezTo>
                    <a:pt x="80" y="36"/>
                    <a:pt x="77" y="35"/>
                    <a:pt x="73" y="33"/>
                  </a:cubicBezTo>
                  <a:cubicBezTo>
                    <a:pt x="0" y="0"/>
                    <a:pt x="0" y="0"/>
                    <a:pt x="0" y="0"/>
                  </a:cubicBezTo>
                  <a:cubicBezTo>
                    <a:pt x="0" y="50"/>
                    <a:pt x="0" y="50"/>
                    <a:pt x="0" y="50"/>
                  </a:cubicBezTo>
                  <a:cubicBezTo>
                    <a:pt x="0" y="69"/>
                    <a:pt x="38" y="84"/>
                    <a:pt x="84" y="84"/>
                  </a:cubicBezTo>
                  <a:cubicBezTo>
                    <a:pt x="130" y="84"/>
                    <a:pt x="167" y="69"/>
                    <a:pt x="167" y="50"/>
                  </a:cubicBezTo>
                  <a:cubicBezTo>
                    <a:pt x="167" y="1"/>
                    <a:pt x="167" y="1"/>
                    <a:pt x="167" y="1"/>
                  </a:cubicBezTo>
                  <a:lnTo>
                    <a:pt x="95"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grpSp>
      <p:grpSp>
        <p:nvGrpSpPr>
          <p:cNvPr id="48" name="组合 47"/>
          <p:cNvGrpSpPr/>
          <p:nvPr/>
        </p:nvGrpSpPr>
        <p:grpSpPr>
          <a:xfrm>
            <a:off x="450215" y="4749165"/>
            <a:ext cx="322580" cy="1576070"/>
            <a:chOff x="18027" y="5881"/>
            <a:chExt cx="508" cy="2482"/>
          </a:xfrm>
        </p:grpSpPr>
        <p:sp>
          <p:nvSpPr>
            <p:cNvPr id="35" name="椭圆 34"/>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6" name="椭圆 35"/>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7" name="椭圆 36"/>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8" name="椭圆 37"/>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9" name="椭圆 38"/>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0" name="椭圆 39"/>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2" name="椭圆 41"/>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3" name="椭圆 42"/>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4" name="椭圆 43"/>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椭圆 44"/>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6" name="椭圆 45"/>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7" name="椭圆 46"/>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3" name="组合 2"/>
          <p:cNvGrpSpPr/>
          <p:nvPr/>
        </p:nvGrpSpPr>
        <p:grpSpPr>
          <a:xfrm flipH="1">
            <a:off x="63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4" name="组合 3"/>
          <p:cNvGrpSpPr/>
          <p:nvPr/>
        </p:nvGrpSpPr>
        <p:grpSpPr>
          <a:xfrm flipH="1">
            <a:off x="8562975" y="5888355"/>
            <a:ext cx="3628390" cy="969010"/>
            <a:chOff x="13485" y="9273"/>
            <a:chExt cx="5714" cy="1526"/>
          </a:xfrm>
        </p:grpSpPr>
        <p:sp>
          <p:nvSpPr>
            <p:cNvPr id="82" name="Freeform 15"/>
            <p:cNvSpPr/>
            <p:nvPr/>
          </p:nvSpPr>
          <p:spPr bwMode="auto">
            <a:xfrm rot="10800000" flipH="1" flipV="1">
              <a:off x="13485" y="9273"/>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grpSp>
          <p:nvGrpSpPr>
            <p:cNvPr id="86" name="组合 85"/>
            <p:cNvGrpSpPr/>
            <p:nvPr/>
          </p:nvGrpSpPr>
          <p:grpSpPr>
            <a:xfrm rot="16200000" flipH="1" flipV="1">
              <a:off x="15591" y="8807"/>
              <a:ext cx="508" cy="2482"/>
              <a:chOff x="18027" y="5881"/>
              <a:chExt cx="508" cy="2482"/>
            </a:xfrm>
            <a:solidFill>
              <a:schemeClr val="bg1"/>
            </a:solidFill>
          </p:grpSpPr>
          <p:sp>
            <p:nvSpPr>
              <p:cNvPr id="87" name="椭圆 86"/>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8" name="椭圆 87"/>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9" name="椭圆 88"/>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0" name="椭圆 89"/>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1" name="椭圆 90"/>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2" name="椭圆 91"/>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3" name="椭圆 92"/>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4" name="椭圆 93"/>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5" name="椭圆 94"/>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6" name="椭圆 95"/>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7" name="椭圆 96"/>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8" name="椭圆 97"/>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170" name="组合 169"/>
          <p:cNvGrpSpPr/>
          <p:nvPr/>
        </p:nvGrpSpPr>
        <p:grpSpPr>
          <a:xfrm>
            <a:off x="8731250" y="5771515"/>
            <a:ext cx="641985" cy="644525"/>
            <a:chOff x="16973" y="8717"/>
            <a:chExt cx="1430" cy="1434"/>
          </a:xfrm>
        </p:grpSpPr>
        <p:grpSp>
          <p:nvGrpSpPr>
            <p:cNvPr id="24" name="组合 23"/>
            <p:cNvGrpSpPr/>
            <p:nvPr/>
          </p:nvGrpSpPr>
          <p:grpSpPr>
            <a:xfrm>
              <a:off x="16973" y="8717"/>
              <a:ext cx="1430" cy="1434"/>
              <a:chOff x="5479149" y="5548282"/>
              <a:chExt cx="965194" cy="967810"/>
            </a:xfrm>
          </p:grpSpPr>
          <p:sp>
            <p:nvSpPr>
              <p:cNvPr id="20" name="Oval 18"/>
              <p:cNvSpPr>
                <a:spLocks noChangeArrowheads="1"/>
              </p:cNvSpPr>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21" name="Oval 19"/>
              <p:cNvSpPr>
                <a:spLocks noChangeArrowheads="1"/>
              </p:cNvSpPr>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64" name="Oval 17"/>
            <p:cNvSpPr>
              <a:spLocks noChangeArrowheads="1"/>
            </p:cNvSpPr>
            <p:nvPr/>
          </p:nvSpPr>
          <p:spPr bwMode="auto">
            <a:xfrm>
              <a:off x="17308" y="9052"/>
              <a:ext cx="760" cy="764"/>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15" name="文本框 14"/>
          <p:cNvSpPr txBox="1"/>
          <p:nvPr>
            <p:custDataLst>
              <p:tags r:id="rId3"/>
            </p:custDataLst>
          </p:nvPr>
        </p:nvSpPr>
        <p:spPr>
          <a:xfrm>
            <a:off x="4016976" y="3673339"/>
            <a:ext cx="4450080" cy="829945"/>
          </a:xfrm>
          <a:prstGeom prst="rect">
            <a:avLst/>
          </a:prstGeom>
          <a:noFill/>
        </p:spPr>
        <p:txBody>
          <a:bodyPr wrap="none" rtlCol="0">
            <a:spAutoFit/>
          </a:bodyPr>
          <a:p>
            <a:pPr algn="ctr"/>
            <a:r>
              <a:rPr lang="zh-CN" altLang="en-US" sz="4800" dirty="0" smtClean="0">
                <a:solidFill>
                  <a:schemeClr val="accent1"/>
                </a:solidFill>
                <a:latin typeface="汉仪粗宋简" panose="02010600000101010101" charset="-122"/>
                <a:ea typeface="汉仪粗宋简" panose="02010600000101010101" charset="-122"/>
                <a:cs typeface="+mn-ea"/>
                <a:sym typeface="+mn-lt"/>
              </a:rPr>
              <a:t>反歧视法律体系</a:t>
            </a:r>
            <a:endParaRPr lang="zh-CN" altLang="en-US" sz="4800" dirty="0" smtClean="0">
              <a:solidFill>
                <a:schemeClr val="accent1"/>
              </a:solidFill>
              <a:latin typeface="汉仪粗宋简" panose="02010600000101010101" charset="-122"/>
              <a:ea typeface="汉仪粗宋简" panose="02010600000101010101" charset="-122"/>
              <a:cs typeface="+mn-ea"/>
              <a:sym typeface="+mn-lt"/>
            </a:endParaRPr>
          </a:p>
        </p:txBody>
      </p:sp>
      <p:sp>
        <p:nvSpPr>
          <p:cNvPr id="2" name="椭圆 1"/>
          <p:cNvSpPr/>
          <p:nvPr/>
        </p:nvSpPr>
        <p:spPr>
          <a:xfrm>
            <a:off x="5575266" y="2095500"/>
            <a:ext cx="1333500" cy="13335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4800">
                <a:latin typeface="汉仪粗宋简" panose="02010600000101010101" charset="-122"/>
                <a:ea typeface="汉仪粗宋简" panose="02010600000101010101" charset="-122"/>
                <a:cs typeface="汉仪旗黑-55简" panose="00020600040101010101" charset="-128"/>
              </a:rPr>
              <a:t>3</a:t>
            </a:r>
            <a:endParaRPr lang="en-US" altLang="zh-CN" sz="4800">
              <a:latin typeface="汉仪粗宋简" panose="02010600000101010101" charset="-122"/>
              <a:ea typeface="汉仪粗宋简" panose="02010600000101010101" charset="-122"/>
              <a:cs typeface="汉仪旗黑-55简" panose="00020600040101010101" charset="-128"/>
            </a:endParaRPr>
          </a:p>
        </p:txBody>
      </p:sp>
      <p:grpSp>
        <p:nvGrpSpPr>
          <p:cNvPr id="25" name="组合 24"/>
          <p:cNvGrpSpPr/>
          <p:nvPr/>
        </p:nvGrpSpPr>
        <p:grpSpPr>
          <a:xfrm rot="0" flipH="1" flipV="1">
            <a:off x="2753995" y="520065"/>
            <a:ext cx="624840" cy="626745"/>
            <a:chOff x="3136787" y="5505123"/>
            <a:chExt cx="625153" cy="626461"/>
          </a:xfrm>
        </p:grpSpPr>
        <p:sp>
          <p:nvSpPr>
            <p:cNvPr id="18" name="Oval 16"/>
            <p:cNvSpPr>
              <a:spLocks noChangeArrowheads="1"/>
            </p:cNvSpPr>
            <p:nvPr/>
          </p:nvSpPr>
          <p:spPr bwMode="auto">
            <a:xfrm>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5" name="组合 4"/>
          <p:cNvGrpSpPr/>
          <p:nvPr/>
        </p:nvGrpSpPr>
        <p:grpSpPr>
          <a:xfrm>
            <a:off x="11429365" y="409575"/>
            <a:ext cx="322580" cy="1576070"/>
            <a:chOff x="18027" y="5881"/>
            <a:chExt cx="508" cy="2482"/>
          </a:xfrm>
        </p:grpSpPr>
        <p:sp>
          <p:nvSpPr>
            <p:cNvPr id="6" name="椭圆 5"/>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7" name="椭圆 6"/>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 name="椭圆 7"/>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3" name="椭圆 12"/>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4" name="椭圆 13"/>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2" name="椭圆 21"/>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3" name="椭圆 22"/>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6" name="椭圆 25"/>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7" name="椭圆 26"/>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1" name="椭圆 30"/>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3" name="椭圆 62"/>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1" name="椭圆 80"/>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7" name="圆角矩形 66"/>
          <p:cNvSpPr/>
          <p:nvPr/>
        </p:nvSpPr>
        <p:spPr>
          <a:xfrm>
            <a:off x="823595" y="252413"/>
            <a:ext cx="2362200" cy="38862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3</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4" name="文本框 33"/>
          <p:cNvSpPr txBox="1"/>
          <p:nvPr>
            <p:custDataLst>
              <p:tags r:id="rId4"/>
            </p:custDataLst>
          </p:nvPr>
        </p:nvSpPr>
        <p:spPr>
          <a:xfrm>
            <a:off x="944880" y="248603"/>
            <a:ext cx="2143760" cy="398780"/>
          </a:xfrm>
          <a:prstGeom prst="rect">
            <a:avLst/>
          </a:prstGeom>
          <a:noFill/>
        </p:spPr>
        <p:txBody>
          <a:bodyPr wrap="square" rtlCol="0">
            <a:spAutoFit/>
          </a:bodyPr>
          <a:p>
            <a:pPr algn="ctr"/>
            <a:r>
              <a:rPr lang="zh-CN" altLang="en-US" sz="2000" dirty="0" smtClean="0">
                <a:solidFill>
                  <a:schemeClr val="bg1"/>
                </a:solidFill>
                <a:latin typeface="汉仪粗宋简" panose="02010600000101010101" charset="-122"/>
                <a:ea typeface="汉仪粗宋简" panose="02010600000101010101" charset="-122"/>
                <a:cs typeface="+mn-ea"/>
                <a:sym typeface="+mn-lt"/>
              </a:rPr>
              <a:t>反歧视法律体系</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35" name="Docer Falling Dust PPT demo 8"/>
          <p:cNvSpPr/>
          <p:nvPr>
            <p:custDataLst>
              <p:tags r:id="rId5"/>
            </p:custDataLst>
          </p:nvPr>
        </p:nvSpPr>
        <p:spPr bwMode="auto">
          <a:xfrm>
            <a:off x="1450340" y="1431925"/>
            <a:ext cx="9540240" cy="1837055"/>
          </a:xfrm>
          <a:prstGeom prst="roundRect">
            <a:avLst>
              <a:gd name="adj" fmla="val 0"/>
            </a:avLst>
          </a:prstGeom>
          <a:solidFill>
            <a:schemeClr val="accent1"/>
          </a:solidFill>
          <a:ln w="19050">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cxnSp>
        <p:nvCxnSpPr>
          <p:cNvPr id="22" name="Docer Falling Dust PPT demo 8"/>
          <p:cNvCxnSpPr/>
          <p:nvPr>
            <p:custDataLst>
              <p:tags r:id="rId6"/>
            </p:custDataLst>
          </p:nvPr>
        </p:nvCxnSpPr>
        <p:spPr>
          <a:xfrm flipV="1">
            <a:off x="4552950" y="2082800"/>
            <a:ext cx="5593080" cy="10160"/>
          </a:xfrm>
          <a:prstGeom prst="line">
            <a:avLst/>
          </a:prstGeom>
          <a:ln w="19050">
            <a:gradFill>
              <a:gsLst>
                <a:gs pos="0">
                  <a:schemeClr val="bg1">
                    <a:alpha val="0"/>
                  </a:schemeClr>
                </a:gs>
                <a:gs pos="80000">
                  <a:schemeClr val="bg1"/>
                </a:gs>
              </a:gsLst>
              <a:lin ang="0" scaled="0"/>
            </a:gradFill>
          </a:ln>
        </p:spPr>
        <p:style>
          <a:lnRef idx="1">
            <a:schemeClr val="accent1"/>
          </a:lnRef>
          <a:fillRef idx="0">
            <a:schemeClr val="accent1"/>
          </a:fillRef>
          <a:effectRef idx="0">
            <a:schemeClr val="accent1"/>
          </a:effectRef>
          <a:fontRef idx="minor">
            <a:schemeClr val="tx1"/>
          </a:fontRef>
        </p:style>
      </p:cxnSp>
      <p:sp>
        <p:nvSpPr>
          <p:cNvPr id="21" name="Docer Falling Dust PPT demo 8"/>
          <p:cNvSpPr/>
          <p:nvPr>
            <p:custDataLst>
              <p:tags r:id="rId7"/>
            </p:custDataLst>
          </p:nvPr>
        </p:nvSpPr>
        <p:spPr>
          <a:xfrm>
            <a:off x="1305560" y="4893945"/>
            <a:ext cx="1953895" cy="398780"/>
          </a:xfrm>
          <a:prstGeom prst="rect">
            <a:avLst/>
          </a:prstGeom>
        </p:spPr>
        <p:txBody>
          <a:bodyPr wrap="square">
            <a:spAutoFit/>
          </a:bodyPr>
          <a:p>
            <a:pPr algn="ctr">
              <a:lnSpc>
                <a:spcPct val="10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完全开放体系</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6" name="Docer Falling Dust PPT demo 9"/>
          <p:cNvSpPr/>
          <p:nvPr>
            <p:custDataLst>
              <p:tags r:id="rId8"/>
            </p:custDataLst>
          </p:nvPr>
        </p:nvSpPr>
        <p:spPr>
          <a:xfrm>
            <a:off x="3905885" y="2125980"/>
            <a:ext cx="6490970" cy="1060450"/>
          </a:xfrm>
          <a:prstGeom prst="rect">
            <a:avLst/>
          </a:prstGeom>
        </p:spPr>
        <p:txBody>
          <a:bodyPr wrap="square">
            <a:spAutoFit/>
          </a:bodyPr>
          <a:p>
            <a:pPr algn="l">
              <a:lnSpc>
                <a:spcPct val="150000"/>
              </a:lnSpc>
            </a:pPr>
            <a:r>
              <a:rPr lang="zh-CN" altLang="en-US" sz="1400" dirty="0" smtClean="0">
                <a:solidFill>
                  <a:schemeClr val="bg1"/>
                </a:solidFill>
                <a:latin typeface="汉仪旗黑-55简" panose="00020600040101010101" charset="-128"/>
                <a:ea typeface="汉仪旗黑-55简" panose="00020600040101010101" charset="-128"/>
                <a:cs typeface="+mn-ea"/>
                <a:sym typeface="汉仪旗黑-55简" panose="00020600040101010101" charset="-128"/>
              </a:rPr>
              <a:t>反歧视法律体系旨在通过法律手段保护个人和群体免受基于种族、性别、宗教、民族等各类特征的歧视。其核心是平等原则，确保所有人在法律面前一律平等，不因个人特征而受到不公平待遇。</a:t>
            </a:r>
            <a:endParaRPr lang="zh-CN" altLang="en-US" sz="1400" dirty="0" smtClean="0">
              <a:solidFill>
                <a:schemeClr val="bg1"/>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7" name="Docer Falling Dust PPT demo 8"/>
          <p:cNvSpPr/>
          <p:nvPr>
            <p:custDataLst>
              <p:tags r:id="rId9"/>
            </p:custDataLst>
          </p:nvPr>
        </p:nvSpPr>
        <p:spPr>
          <a:xfrm>
            <a:off x="3621972" y="1672194"/>
            <a:ext cx="2359797" cy="460375"/>
          </a:xfrm>
          <a:prstGeom prst="rect">
            <a:avLst/>
          </a:prstGeom>
        </p:spPr>
        <p:txBody>
          <a:bodyPr wrap="square">
            <a:spAutoFit/>
          </a:bodyPr>
          <a:p>
            <a:pPr algn="l">
              <a:lnSpc>
                <a:spcPct val="120000"/>
              </a:lnSpc>
            </a:pPr>
            <a:r>
              <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内含</a:t>
            </a:r>
            <a:endPar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14" name="Docer Falling Dust PPT demo 8"/>
          <p:cNvSpPr/>
          <p:nvPr>
            <p:custDataLst>
              <p:tags r:id="rId10"/>
            </p:custDataLst>
          </p:nvPr>
        </p:nvSpPr>
        <p:spPr bwMode="auto">
          <a:xfrm>
            <a:off x="1903730" y="3655060"/>
            <a:ext cx="927100" cy="927100"/>
          </a:xfrm>
          <a:prstGeom prst="rect">
            <a:avLst/>
          </a:prstGeom>
          <a:solidFill>
            <a:schemeClr val="accent1"/>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01</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15" name="Docer Falling Dust PPT demo 8"/>
          <p:cNvSpPr/>
          <p:nvPr>
            <p:custDataLst>
              <p:tags r:id="rId11"/>
            </p:custDataLst>
          </p:nvPr>
        </p:nvSpPr>
        <p:spPr>
          <a:xfrm>
            <a:off x="3330575" y="3858260"/>
            <a:ext cx="17780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3" name="Docer Falling Dust PPT demo 8"/>
          <p:cNvSpPr/>
          <p:nvPr>
            <p:custDataLst>
              <p:tags r:id="rId12"/>
            </p:custDataLst>
          </p:nvPr>
        </p:nvSpPr>
        <p:spPr bwMode="auto">
          <a:xfrm>
            <a:off x="5608320" y="3655060"/>
            <a:ext cx="927100" cy="927100"/>
          </a:xfrm>
          <a:prstGeom prst="rect">
            <a:avLst/>
          </a:prstGeom>
          <a:solidFill>
            <a:schemeClr val="accent3"/>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a:t>
            </a:r>
            <a:r>
              <a:rPr lang="en-US" altLang="zh-CN" sz="2400">
                <a:solidFill>
                  <a:schemeClr val="bg1"/>
                </a:solidFill>
                <a:latin typeface="汉仪粗宋简" panose="02010600000101010101" charset="-122"/>
                <a:ea typeface="汉仪粗宋简" panose="02010600000101010101" charset="-122"/>
                <a:cs typeface="汉仪旗黑-55简" panose="00020600040101010101" charset="-128"/>
                <a:sym typeface="+mn-ea"/>
              </a:rPr>
              <a:t>2</a:t>
            </a:r>
            <a:endParaRPr lang="en-US" altLang="zh-CN"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5" name="Docer Falling Dust PPT demo 8"/>
          <p:cNvSpPr/>
          <p:nvPr>
            <p:custDataLst>
              <p:tags r:id="rId13"/>
            </p:custDataLst>
          </p:nvPr>
        </p:nvSpPr>
        <p:spPr>
          <a:xfrm>
            <a:off x="7202170" y="3851910"/>
            <a:ext cx="1584325"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29" name="Docer Falling Dust PPT demo 8"/>
          <p:cNvSpPr/>
          <p:nvPr>
            <p:custDataLst>
              <p:tags r:id="rId14"/>
            </p:custDataLst>
          </p:nvPr>
        </p:nvSpPr>
        <p:spPr bwMode="auto">
          <a:xfrm>
            <a:off x="9453245" y="3655060"/>
            <a:ext cx="927100" cy="927100"/>
          </a:xfrm>
          <a:prstGeom prst="rect">
            <a:avLst/>
          </a:prstGeom>
          <a:solidFill>
            <a:schemeClr val="accent5"/>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a:t>
            </a:r>
            <a:r>
              <a:rPr lang="en-US" altLang="zh-CN" sz="2400">
                <a:solidFill>
                  <a:schemeClr val="bg1"/>
                </a:solidFill>
                <a:latin typeface="汉仪粗宋简" panose="02010600000101010101" charset="-122"/>
                <a:ea typeface="汉仪粗宋简" panose="02010600000101010101" charset="-122"/>
                <a:cs typeface="汉仪旗黑-55简" panose="00020600040101010101" charset="-128"/>
                <a:sym typeface="+mn-ea"/>
              </a:rPr>
              <a:t>3</a:t>
            </a:r>
            <a:endParaRPr lang="en-US" altLang="zh-CN"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 name="Docer Falling Dust PPT demo 8"/>
          <p:cNvSpPr/>
          <p:nvPr>
            <p:custDataLst>
              <p:tags r:id="rId15"/>
            </p:custDataLst>
          </p:nvPr>
        </p:nvSpPr>
        <p:spPr>
          <a:xfrm>
            <a:off x="5053965" y="4893945"/>
            <a:ext cx="1953895" cy="398780"/>
          </a:xfrm>
          <a:prstGeom prst="rect">
            <a:avLst/>
          </a:prstGeom>
        </p:spPr>
        <p:txBody>
          <a:bodyPr wrap="square">
            <a:spAutoFit/>
          </a:bodyPr>
          <a:p>
            <a:pPr algn="ctr">
              <a:lnSpc>
                <a:spcPct val="100000"/>
              </a:lnSpc>
            </a:pPr>
            <a:r>
              <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rPr>
              <a:t>完全封闭体系</a:t>
            </a:r>
            <a:endPar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13" name="Docer Falling Dust PPT demo 8"/>
          <p:cNvSpPr/>
          <p:nvPr>
            <p:custDataLst>
              <p:tags r:id="rId16"/>
            </p:custDataLst>
          </p:nvPr>
        </p:nvSpPr>
        <p:spPr>
          <a:xfrm>
            <a:off x="8901430" y="4893945"/>
            <a:ext cx="1953895" cy="398780"/>
          </a:xfrm>
          <a:prstGeom prst="rect">
            <a:avLst/>
          </a:prstGeom>
        </p:spPr>
        <p:txBody>
          <a:bodyPr wrap="square">
            <a:spAutoFit/>
          </a:bodyPr>
          <a:p>
            <a:pPr algn="ctr">
              <a:lnSpc>
                <a:spcPct val="100000"/>
              </a:lnSpc>
            </a:pPr>
            <a:r>
              <a:rPr lang="zh-CN" altLang="en-US" sz="2000" dirty="0" smtClean="0">
                <a:solidFill>
                  <a:schemeClr val="accent5"/>
                </a:solidFill>
                <a:latin typeface="汉仪粗宋简" panose="02010600000101010101" charset="-122"/>
                <a:ea typeface="汉仪粗宋简" panose="02010600000101010101" charset="-122"/>
                <a:cs typeface="+mn-ea"/>
                <a:sym typeface="汉仪旗黑-55简" panose="00020600040101010101" charset="-128"/>
              </a:rPr>
              <a:t>混合体系</a:t>
            </a:r>
            <a:endParaRPr lang="zh-CN" altLang="en-US" sz="2000" dirty="0" smtClean="0">
              <a:solidFill>
                <a:schemeClr val="accent5"/>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102" name="Docer Falling Dust PPT demo 8"/>
          <p:cNvCxnSpPr/>
          <p:nvPr>
            <p:custDataLst>
              <p:tags r:id="rId17"/>
            </p:custDataLst>
          </p:nvPr>
        </p:nvCxnSpPr>
        <p:spPr>
          <a:xfrm>
            <a:off x="3382645" y="2018665"/>
            <a:ext cx="0" cy="66357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1" name="Docer Falling Dust PPT demo 8"/>
          <p:cNvSpPr>
            <a:spLocks noEditPoints="1"/>
          </p:cNvSpPr>
          <p:nvPr>
            <p:custDataLst>
              <p:tags r:id="rId18"/>
            </p:custDataLst>
          </p:nvPr>
        </p:nvSpPr>
        <p:spPr bwMode="auto">
          <a:xfrm>
            <a:off x="2283460" y="2110740"/>
            <a:ext cx="466090" cy="420370"/>
          </a:xfrm>
          <a:custGeom>
            <a:avLst/>
            <a:gdLst>
              <a:gd name="T0" fmla="*/ 273 w 524"/>
              <a:gd name="T1" fmla="*/ 287 h 474"/>
              <a:gd name="T2" fmla="*/ 524 w 524"/>
              <a:gd name="T3" fmla="*/ 166 h 474"/>
              <a:gd name="T4" fmla="*/ 241 w 524"/>
              <a:gd name="T5" fmla="*/ 377 h 474"/>
              <a:gd name="T6" fmla="*/ 307 w 524"/>
              <a:gd name="T7" fmla="*/ 374 h 474"/>
              <a:gd name="T8" fmla="*/ 247 w 524"/>
              <a:gd name="T9" fmla="*/ 312 h 474"/>
              <a:gd name="T10" fmla="*/ 241 w 524"/>
              <a:gd name="T11" fmla="*/ 377 h 474"/>
              <a:gd name="T12" fmla="*/ 183 w 524"/>
              <a:gd name="T13" fmla="*/ 102 h 474"/>
              <a:gd name="T14" fmla="*/ 331 w 524"/>
              <a:gd name="T15" fmla="*/ 79 h 474"/>
              <a:gd name="T16" fmla="*/ 183 w 524"/>
              <a:gd name="T17" fmla="*/ 128 h 474"/>
              <a:gd name="T18" fmla="*/ 331 w 524"/>
              <a:gd name="T19" fmla="*/ 150 h 474"/>
              <a:gd name="T20" fmla="*/ 183 w 524"/>
              <a:gd name="T21" fmla="*/ 128 h 474"/>
              <a:gd name="T22" fmla="*/ 183 w 524"/>
              <a:gd name="T23" fmla="*/ 200 h 474"/>
              <a:gd name="T24" fmla="*/ 286 w 524"/>
              <a:gd name="T25" fmla="*/ 178 h 474"/>
              <a:gd name="T26" fmla="*/ 183 w 524"/>
              <a:gd name="T27" fmla="*/ 228 h 474"/>
              <a:gd name="T28" fmla="*/ 239 w 524"/>
              <a:gd name="T29" fmla="*/ 250 h 474"/>
              <a:gd name="T30" fmla="*/ 183 w 524"/>
              <a:gd name="T31" fmla="*/ 228 h 474"/>
              <a:gd name="T32" fmla="*/ 405 w 524"/>
              <a:gd name="T33" fmla="*/ 0 h 474"/>
              <a:gd name="T34" fmla="*/ 426 w 524"/>
              <a:gd name="T35" fmla="*/ 20 h 474"/>
              <a:gd name="T36" fmla="*/ 385 w 524"/>
              <a:gd name="T37" fmla="*/ 137 h 474"/>
              <a:gd name="T38" fmla="*/ 92 w 524"/>
              <a:gd name="T39" fmla="*/ 41 h 474"/>
              <a:gd name="T40" fmla="*/ 112 w 524"/>
              <a:gd name="T41" fmla="*/ 60 h 474"/>
              <a:gd name="T42" fmla="*/ 147 w 524"/>
              <a:gd name="T43" fmla="*/ 89 h 474"/>
              <a:gd name="T44" fmla="*/ 92 w 524"/>
              <a:gd name="T45" fmla="*/ 114 h 474"/>
              <a:gd name="T46" fmla="*/ 112 w 524"/>
              <a:gd name="T47" fmla="*/ 126 h 474"/>
              <a:gd name="T48" fmla="*/ 147 w 524"/>
              <a:gd name="T49" fmla="*/ 156 h 474"/>
              <a:gd name="T50" fmla="*/ 92 w 524"/>
              <a:gd name="T51" fmla="*/ 179 h 474"/>
              <a:gd name="T52" fmla="*/ 112 w 524"/>
              <a:gd name="T53" fmla="*/ 195 h 474"/>
              <a:gd name="T54" fmla="*/ 147 w 524"/>
              <a:gd name="T55" fmla="*/ 224 h 474"/>
              <a:gd name="T56" fmla="*/ 92 w 524"/>
              <a:gd name="T57" fmla="*/ 248 h 474"/>
              <a:gd name="T58" fmla="*/ 112 w 524"/>
              <a:gd name="T59" fmla="*/ 262 h 474"/>
              <a:gd name="T60" fmla="*/ 147 w 524"/>
              <a:gd name="T61" fmla="*/ 291 h 474"/>
              <a:gd name="T62" fmla="*/ 92 w 524"/>
              <a:gd name="T63" fmla="*/ 314 h 474"/>
              <a:gd name="T64" fmla="*/ 112 w 524"/>
              <a:gd name="T65" fmla="*/ 333 h 474"/>
              <a:gd name="T66" fmla="*/ 147 w 524"/>
              <a:gd name="T67" fmla="*/ 362 h 474"/>
              <a:gd name="T68" fmla="*/ 92 w 524"/>
              <a:gd name="T69" fmla="*/ 386 h 474"/>
              <a:gd name="T70" fmla="*/ 92 w 524"/>
              <a:gd name="T71" fmla="*/ 433 h 474"/>
              <a:gd name="T72" fmla="*/ 385 w 524"/>
              <a:gd name="T73" fmla="*/ 343 h 474"/>
              <a:gd name="T74" fmla="*/ 426 w 524"/>
              <a:gd name="T75" fmla="*/ 454 h 474"/>
              <a:gd name="T76" fmla="*/ 405 w 524"/>
              <a:gd name="T77" fmla="*/ 474 h 474"/>
              <a:gd name="T78" fmla="*/ 51 w 524"/>
              <a:gd name="T79" fmla="*/ 474 h 474"/>
              <a:gd name="T80" fmla="*/ 51 w 524"/>
              <a:gd name="T81" fmla="*/ 421 h 474"/>
              <a:gd name="T82" fmla="*/ 0 w 524"/>
              <a:gd name="T83" fmla="*/ 382 h 474"/>
              <a:gd name="T84" fmla="*/ 51 w 524"/>
              <a:gd name="T85" fmla="*/ 349 h 474"/>
              <a:gd name="T86" fmla="*/ 0 w 524"/>
              <a:gd name="T87" fmla="*/ 311 h 474"/>
              <a:gd name="T88" fmla="*/ 51 w 524"/>
              <a:gd name="T89" fmla="*/ 283 h 474"/>
              <a:gd name="T90" fmla="*/ 0 w 524"/>
              <a:gd name="T91" fmla="*/ 244 h 474"/>
              <a:gd name="T92" fmla="*/ 51 w 524"/>
              <a:gd name="T93" fmla="*/ 214 h 474"/>
              <a:gd name="T94" fmla="*/ 0 w 524"/>
              <a:gd name="T95" fmla="*/ 175 h 474"/>
              <a:gd name="T96" fmla="*/ 51 w 524"/>
              <a:gd name="T97" fmla="*/ 147 h 474"/>
              <a:gd name="T98" fmla="*/ 0 w 524"/>
              <a:gd name="T99" fmla="*/ 109 h 474"/>
              <a:gd name="T100" fmla="*/ 51 w 524"/>
              <a:gd name="T101" fmla="*/ 20 h 474"/>
              <a:gd name="T102" fmla="*/ 72 w 524"/>
              <a:gd name="T103" fmla="*/ 0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4" h="474">
                <a:moveTo>
                  <a:pt x="464" y="104"/>
                </a:moveTo>
                <a:lnTo>
                  <a:pt x="273" y="287"/>
                </a:lnTo>
                <a:lnTo>
                  <a:pt x="331" y="349"/>
                </a:lnTo>
                <a:lnTo>
                  <a:pt x="524" y="166"/>
                </a:lnTo>
                <a:lnTo>
                  <a:pt x="464" y="104"/>
                </a:lnTo>
                <a:close/>
                <a:moveTo>
                  <a:pt x="241" y="377"/>
                </a:moveTo>
                <a:lnTo>
                  <a:pt x="274" y="376"/>
                </a:lnTo>
                <a:lnTo>
                  <a:pt x="307" y="374"/>
                </a:lnTo>
                <a:lnTo>
                  <a:pt x="277" y="343"/>
                </a:lnTo>
                <a:lnTo>
                  <a:pt x="247" y="312"/>
                </a:lnTo>
                <a:lnTo>
                  <a:pt x="245" y="344"/>
                </a:lnTo>
                <a:lnTo>
                  <a:pt x="241" y="377"/>
                </a:lnTo>
                <a:close/>
                <a:moveTo>
                  <a:pt x="183" y="79"/>
                </a:moveTo>
                <a:lnTo>
                  <a:pt x="183" y="102"/>
                </a:lnTo>
                <a:lnTo>
                  <a:pt x="331" y="102"/>
                </a:lnTo>
                <a:lnTo>
                  <a:pt x="331" y="79"/>
                </a:lnTo>
                <a:lnTo>
                  <a:pt x="183" y="79"/>
                </a:lnTo>
                <a:close/>
                <a:moveTo>
                  <a:pt x="183" y="128"/>
                </a:moveTo>
                <a:lnTo>
                  <a:pt x="183" y="150"/>
                </a:lnTo>
                <a:lnTo>
                  <a:pt x="331" y="150"/>
                </a:lnTo>
                <a:lnTo>
                  <a:pt x="331" y="128"/>
                </a:lnTo>
                <a:lnTo>
                  <a:pt x="183" y="128"/>
                </a:lnTo>
                <a:close/>
                <a:moveTo>
                  <a:pt x="183" y="178"/>
                </a:moveTo>
                <a:lnTo>
                  <a:pt x="183" y="200"/>
                </a:lnTo>
                <a:lnTo>
                  <a:pt x="286" y="200"/>
                </a:lnTo>
                <a:lnTo>
                  <a:pt x="286" y="178"/>
                </a:lnTo>
                <a:lnTo>
                  <a:pt x="183" y="178"/>
                </a:lnTo>
                <a:close/>
                <a:moveTo>
                  <a:pt x="183" y="228"/>
                </a:moveTo>
                <a:lnTo>
                  <a:pt x="183" y="250"/>
                </a:lnTo>
                <a:lnTo>
                  <a:pt x="239" y="250"/>
                </a:lnTo>
                <a:lnTo>
                  <a:pt x="239" y="228"/>
                </a:lnTo>
                <a:lnTo>
                  <a:pt x="183" y="228"/>
                </a:lnTo>
                <a:close/>
                <a:moveTo>
                  <a:pt x="72" y="0"/>
                </a:moveTo>
                <a:lnTo>
                  <a:pt x="405" y="0"/>
                </a:lnTo>
                <a:lnTo>
                  <a:pt x="426" y="0"/>
                </a:lnTo>
                <a:lnTo>
                  <a:pt x="426" y="20"/>
                </a:lnTo>
                <a:lnTo>
                  <a:pt x="426" y="97"/>
                </a:lnTo>
                <a:lnTo>
                  <a:pt x="385" y="137"/>
                </a:lnTo>
                <a:lnTo>
                  <a:pt x="385" y="41"/>
                </a:lnTo>
                <a:lnTo>
                  <a:pt x="92" y="41"/>
                </a:lnTo>
                <a:lnTo>
                  <a:pt x="92" y="68"/>
                </a:lnTo>
                <a:lnTo>
                  <a:pt x="112" y="60"/>
                </a:lnTo>
                <a:lnTo>
                  <a:pt x="130" y="52"/>
                </a:lnTo>
                <a:lnTo>
                  <a:pt x="147" y="89"/>
                </a:lnTo>
                <a:lnTo>
                  <a:pt x="128" y="97"/>
                </a:lnTo>
                <a:lnTo>
                  <a:pt x="92" y="114"/>
                </a:lnTo>
                <a:lnTo>
                  <a:pt x="92" y="135"/>
                </a:lnTo>
                <a:lnTo>
                  <a:pt x="112" y="126"/>
                </a:lnTo>
                <a:lnTo>
                  <a:pt x="130" y="118"/>
                </a:lnTo>
                <a:lnTo>
                  <a:pt x="147" y="156"/>
                </a:lnTo>
                <a:lnTo>
                  <a:pt x="128" y="164"/>
                </a:lnTo>
                <a:lnTo>
                  <a:pt x="92" y="179"/>
                </a:lnTo>
                <a:lnTo>
                  <a:pt x="92" y="203"/>
                </a:lnTo>
                <a:lnTo>
                  <a:pt x="112" y="195"/>
                </a:lnTo>
                <a:lnTo>
                  <a:pt x="130" y="187"/>
                </a:lnTo>
                <a:lnTo>
                  <a:pt x="147" y="224"/>
                </a:lnTo>
                <a:lnTo>
                  <a:pt x="128" y="233"/>
                </a:lnTo>
                <a:lnTo>
                  <a:pt x="92" y="248"/>
                </a:lnTo>
                <a:lnTo>
                  <a:pt x="92" y="270"/>
                </a:lnTo>
                <a:lnTo>
                  <a:pt x="112" y="262"/>
                </a:lnTo>
                <a:lnTo>
                  <a:pt x="130" y="254"/>
                </a:lnTo>
                <a:lnTo>
                  <a:pt x="147" y="291"/>
                </a:lnTo>
                <a:lnTo>
                  <a:pt x="128" y="299"/>
                </a:lnTo>
                <a:lnTo>
                  <a:pt x="92" y="314"/>
                </a:lnTo>
                <a:lnTo>
                  <a:pt x="92" y="341"/>
                </a:lnTo>
                <a:lnTo>
                  <a:pt x="112" y="333"/>
                </a:lnTo>
                <a:lnTo>
                  <a:pt x="130" y="325"/>
                </a:lnTo>
                <a:lnTo>
                  <a:pt x="147" y="362"/>
                </a:lnTo>
                <a:lnTo>
                  <a:pt x="128" y="370"/>
                </a:lnTo>
                <a:lnTo>
                  <a:pt x="92" y="386"/>
                </a:lnTo>
                <a:lnTo>
                  <a:pt x="92" y="421"/>
                </a:lnTo>
                <a:lnTo>
                  <a:pt x="92" y="433"/>
                </a:lnTo>
                <a:lnTo>
                  <a:pt x="385" y="433"/>
                </a:lnTo>
                <a:lnTo>
                  <a:pt x="385" y="343"/>
                </a:lnTo>
                <a:lnTo>
                  <a:pt x="426" y="304"/>
                </a:lnTo>
                <a:lnTo>
                  <a:pt x="426" y="454"/>
                </a:lnTo>
                <a:lnTo>
                  <a:pt x="426" y="474"/>
                </a:lnTo>
                <a:lnTo>
                  <a:pt x="405" y="474"/>
                </a:lnTo>
                <a:lnTo>
                  <a:pt x="72" y="474"/>
                </a:lnTo>
                <a:lnTo>
                  <a:pt x="51" y="474"/>
                </a:lnTo>
                <a:lnTo>
                  <a:pt x="51" y="454"/>
                </a:lnTo>
                <a:lnTo>
                  <a:pt x="51" y="421"/>
                </a:lnTo>
                <a:lnTo>
                  <a:pt x="8" y="421"/>
                </a:lnTo>
                <a:lnTo>
                  <a:pt x="0" y="382"/>
                </a:lnTo>
                <a:lnTo>
                  <a:pt x="51" y="360"/>
                </a:lnTo>
                <a:lnTo>
                  <a:pt x="51" y="349"/>
                </a:lnTo>
                <a:lnTo>
                  <a:pt x="8" y="349"/>
                </a:lnTo>
                <a:lnTo>
                  <a:pt x="0" y="311"/>
                </a:lnTo>
                <a:lnTo>
                  <a:pt x="51" y="287"/>
                </a:lnTo>
                <a:lnTo>
                  <a:pt x="51" y="283"/>
                </a:lnTo>
                <a:lnTo>
                  <a:pt x="8" y="283"/>
                </a:lnTo>
                <a:lnTo>
                  <a:pt x="0" y="244"/>
                </a:lnTo>
                <a:lnTo>
                  <a:pt x="51" y="221"/>
                </a:lnTo>
                <a:lnTo>
                  <a:pt x="51" y="214"/>
                </a:lnTo>
                <a:lnTo>
                  <a:pt x="8" y="214"/>
                </a:lnTo>
                <a:lnTo>
                  <a:pt x="0" y="175"/>
                </a:lnTo>
                <a:lnTo>
                  <a:pt x="51" y="152"/>
                </a:lnTo>
                <a:lnTo>
                  <a:pt x="51" y="147"/>
                </a:lnTo>
                <a:lnTo>
                  <a:pt x="8" y="147"/>
                </a:lnTo>
                <a:lnTo>
                  <a:pt x="0" y="109"/>
                </a:lnTo>
                <a:lnTo>
                  <a:pt x="51" y="87"/>
                </a:lnTo>
                <a:lnTo>
                  <a:pt x="51" y="20"/>
                </a:lnTo>
                <a:lnTo>
                  <a:pt x="51" y="0"/>
                </a:lnTo>
                <a:lnTo>
                  <a:pt x="72"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16" name="Docer Falling Dust PPT demo 8"/>
          <p:cNvSpPr/>
          <p:nvPr>
            <p:custDataLst>
              <p:tags r:id="rId19"/>
            </p:custDataLst>
          </p:nvPr>
        </p:nvSpPr>
        <p:spPr bwMode="auto">
          <a:xfrm>
            <a:off x="1758950" y="3509010"/>
            <a:ext cx="1216660" cy="1216660"/>
          </a:xfrm>
          <a:prstGeom prst="rect">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26" name="Docer Falling Dust PPT demo 8"/>
          <p:cNvSpPr/>
          <p:nvPr>
            <p:custDataLst>
              <p:tags r:id="rId20"/>
            </p:custDataLst>
          </p:nvPr>
        </p:nvSpPr>
        <p:spPr bwMode="auto">
          <a:xfrm>
            <a:off x="5463540" y="3509010"/>
            <a:ext cx="1216660" cy="1216660"/>
          </a:xfrm>
          <a:prstGeom prst="rect">
            <a:avLst/>
          </a:prstGeom>
          <a:ln w="25400">
            <a:gradFill>
              <a:gsLst>
                <a:gs pos="100000">
                  <a:schemeClr val="bg1">
                    <a:alpha val="0"/>
                  </a:schemeClr>
                </a:gs>
                <a:gs pos="30000">
                  <a:schemeClr val="accent3"/>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31" name="Docer Falling Dust PPT demo 8"/>
          <p:cNvSpPr/>
          <p:nvPr>
            <p:custDataLst>
              <p:tags r:id="rId21"/>
            </p:custDataLst>
          </p:nvPr>
        </p:nvSpPr>
        <p:spPr bwMode="auto">
          <a:xfrm>
            <a:off x="9308465" y="3509010"/>
            <a:ext cx="1216660" cy="1216660"/>
          </a:xfrm>
          <a:prstGeom prst="rect">
            <a:avLst/>
          </a:prstGeom>
          <a:ln w="25400">
            <a:gradFill>
              <a:gsLst>
                <a:gs pos="100000">
                  <a:schemeClr val="bg1">
                    <a:alpha val="0"/>
                  </a:schemeClr>
                </a:gs>
                <a:gs pos="30000">
                  <a:schemeClr val="accent5"/>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36" name="Docer Falling Dust PPT demo 9"/>
          <p:cNvSpPr/>
          <p:nvPr>
            <p:custDataLst>
              <p:tags r:id="rId22"/>
            </p:custDataLst>
          </p:nvPr>
        </p:nvSpPr>
        <p:spPr>
          <a:xfrm>
            <a:off x="1001395" y="5292725"/>
            <a:ext cx="2732405" cy="1060450"/>
          </a:xfrm>
          <a:prstGeom prst="rect">
            <a:avLst/>
          </a:prstGeom>
        </p:spPr>
        <p:txBody>
          <a:bodyPr wrap="square">
            <a:spAutoFit/>
          </a:bodyPr>
          <a:p>
            <a:pPr algn="l">
              <a:lnSpc>
                <a:spcPct val="150000"/>
              </a:lnSpc>
            </a:pP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该体系以其</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包容性</a:t>
            </a: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和</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广泛适用性</a:t>
            </a: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著称，其法律</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未明确列举</a:t>
            </a: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具体的受保护歧视理由</a:t>
            </a:r>
            <a:endPar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37" name="Docer Falling Dust PPT demo 9"/>
          <p:cNvSpPr/>
          <p:nvPr>
            <p:custDataLst>
              <p:tags r:id="rId23"/>
            </p:custDataLst>
          </p:nvPr>
        </p:nvSpPr>
        <p:spPr>
          <a:xfrm>
            <a:off x="4853940" y="5292725"/>
            <a:ext cx="2732405" cy="1383665"/>
          </a:xfrm>
          <a:prstGeom prst="rect">
            <a:avLst/>
          </a:prstGeom>
        </p:spPr>
        <p:txBody>
          <a:bodyPr wrap="square">
            <a:spAutoFit/>
          </a:bodyPr>
          <a:p>
            <a:pPr algn="l">
              <a:lnSpc>
                <a:spcPct val="150000"/>
              </a:lnSpc>
            </a:pP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以其</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明确性</a:t>
            </a: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和</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可预测性</a:t>
            </a: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为特点，</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详细</a:t>
            </a: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列举了受保护的歧视理由，并且对可能的豁免情况进行了</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明确</a:t>
            </a: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的规定</a:t>
            </a:r>
            <a:endPar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38" name="Docer Falling Dust PPT demo 9"/>
          <p:cNvSpPr/>
          <p:nvPr>
            <p:custDataLst>
              <p:tags r:id="rId24"/>
            </p:custDataLst>
          </p:nvPr>
        </p:nvSpPr>
        <p:spPr>
          <a:xfrm>
            <a:off x="8562975" y="5292725"/>
            <a:ext cx="2732405" cy="1383665"/>
          </a:xfrm>
          <a:prstGeom prst="rect">
            <a:avLst/>
          </a:prstGeom>
        </p:spPr>
        <p:txBody>
          <a:bodyPr wrap="square">
            <a:spAutoFit/>
          </a:bodyPr>
          <a:p>
            <a:pPr algn="l">
              <a:lnSpc>
                <a:spcPct val="150000"/>
              </a:lnSpc>
            </a:pPr>
            <a:r>
              <a:rPr lang="zh-CN" altLang="en-US" sz="1400" dirty="0" smtClean="0">
                <a:solidFill>
                  <a:srgbClr val="5D666E"/>
                </a:solidFill>
                <a:latin typeface="汉仪旗黑-55简" panose="00020600040101010101" charset="-128"/>
                <a:ea typeface="汉仪旗黑-55简" panose="00020600040101010101" charset="-128"/>
                <a:cs typeface="+mn-ea"/>
                <a:sym typeface="汉仪旗黑-55简" panose="00020600040101010101" charset="-128"/>
              </a:rPr>
              <a:t>结合了完全开放和完全封闭体系的特点，通常列出</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部分</a:t>
            </a:r>
            <a:r>
              <a:rPr lang="zh-CN" altLang="en-US" sz="1400" dirty="0" smtClean="0">
                <a:solidFill>
                  <a:srgbClr val="5D666E"/>
                </a:solidFill>
                <a:latin typeface="汉仪旗黑-55简" panose="00020600040101010101" charset="-128"/>
                <a:ea typeface="汉仪旗黑-55简" panose="00020600040101010101" charset="-128"/>
                <a:cs typeface="+mn-ea"/>
                <a:sym typeface="汉仪旗黑-55简" panose="00020600040101010101" charset="-128"/>
              </a:rPr>
              <a:t>受保护的歧视形式，对未列举歧视形式持</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开放性态度</a:t>
            </a:r>
            <a:endParaRPr lang="zh-CN" altLang="en-US" sz="1400" dirty="0" smtClean="0">
              <a:solidFill>
                <a:srgbClr val="5D666E"/>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39" name="文本框 38"/>
          <p:cNvSpPr txBox="1"/>
          <p:nvPr>
            <p:custDataLst>
              <p:tags r:id="rId25"/>
            </p:custDataLst>
          </p:nvPr>
        </p:nvSpPr>
        <p:spPr>
          <a:xfrm>
            <a:off x="3224530" y="248920"/>
            <a:ext cx="3070225" cy="398780"/>
          </a:xfrm>
          <a:prstGeom prst="rect">
            <a:avLst/>
          </a:prstGeom>
          <a:noFill/>
        </p:spPr>
        <p:txBody>
          <a:bodyPr wrap="square" rtlCol="0">
            <a:spAutoFit/>
          </a:bodyPr>
          <a:p>
            <a:pPr marL="285750" indent="-285750" algn="l">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内含</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spTree>
  </p:cSld>
  <p:clrMapOvr>
    <a:masterClrMapping/>
  </p:clrMapOvr>
  <p:timing>
    <p:tnLst>
      <p:par>
        <p:cTn id="1" dur="indefinite" restart="never" nodeType="tmRoot"/>
      </p:par>
    </p:tnLst>
    <p:bldLst>
      <p:bldP spid="34" grpId="0"/>
      <p:bldP spid="21" grpId="0"/>
      <p:bldP spid="6" grpId="0"/>
      <p:bldP spid="7" grpId="0"/>
      <p:bldP spid="8" grpId="0"/>
      <p:bldP spid="13" grpId="0"/>
      <p:bldP spid="801" grpId="0" bldLvl="0" animBg="1"/>
      <p:bldP spid="36" grpId="0"/>
      <p:bldP spid="37" grpId="0"/>
      <p:bldP spid="38" grpId="0"/>
      <p:bldP spid="3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7" name="圆角矩形 66"/>
          <p:cNvSpPr/>
          <p:nvPr/>
        </p:nvSpPr>
        <p:spPr>
          <a:xfrm>
            <a:off x="823595" y="252413"/>
            <a:ext cx="2362200" cy="38862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3</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4" name="文本框 33"/>
          <p:cNvSpPr txBox="1"/>
          <p:nvPr>
            <p:custDataLst>
              <p:tags r:id="rId4"/>
            </p:custDataLst>
          </p:nvPr>
        </p:nvSpPr>
        <p:spPr>
          <a:xfrm>
            <a:off x="944880" y="248603"/>
            <a:ext cx="2143760" cy="398780"/>
          </a:xfrm>
          <a:prstGeom prst="rect">
            <a:avLst/>
          </a:prstGeom>
          <a:noFill/>
        </p:spPr>
        <p:txBody>
          <a:bodyPr wrap="square" rtlCol="0">
            <a:spAutoFit/>
          </a:bodyPr>
          <a:p>
            <a:pPr algn="ctr"/>
            <a:r>
              <a:rPr lang="zh-CN" altLang="en-US" sz="2000" dirty="0" smtClean="0">
                <a:solidFill>
                  <a:schemeClr val="bg1"/>
                </a:solidFill>
                <a:latin typeface="汉仪粗宋简" panose="02010600000101010101" charset="-122"/>
                <a:ea typeface="汉仪粗宋简" panose="02010600000101010101" charset="-122"/>
                <a:cs typeface="+mn-ea"/>
                <a:sym typeface="+mn-lt"/>
              </a:rPr>
              <a:t>反歧视法律体系</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41" name="文本框 40"/>
          <p:cNvSpPr txBox="1"/>
          <p:nvPr>
            <p:custDataLst>
              <p:tags r:id="rId5"/>
            </p:custDataLst>
          </p:nvPr>
        </p:nvSpPr>
        <p:spPr>
          <a:xfrm>
            <a:off x="3224530" y="248920"/>
            <a:ext cx="4323080" cy="398780"/>
          </a:xfrm>
          <a:prstGeom prst="rect">
            <a:avLst/>
          </a:prstGeom>
          <a:noFill/>
        </p:spPr>
        <p:txBody>
          <a:bodyPr wrap="square" rtlCol="0">
            <a:spAutoFit/>
          </a:bodyPr>
          <a:p>
            <a:pPr marL="285750" indent="-285750">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中国与欧盟的现有法律架构梳理</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sp>
        <p:nvSpPr>
          <p:cNvPr id="16" name="Docer Falling Dust PPT demo 8"/>
          <p:cNvSpPr/>
          <p:nvPr>
            <p:custDataLst>
              <p:tags r:id="rId6"/>
            </p:custDataLst>
          </p:nvPr>
        </p:nvSpPr>
        <p:spPr bwMode="auto">
          <a:xfrm>
            <a:off x="6718300" y="1970405"/>
            <a:ext cx="5473700" cy="4887595"/>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il" t="it" r="ir" b="ib"/>
            <a:pathLst>
              <a:path w="8692" h="7686">
                <a:moveTo>
                  <a:pt x="5669" y="0"/>
                </a:moveTo>
                <a:cubicBezTo>
                  <a:pt x="6770" y="0"/>
                  <a:pt x="7798" y="314"/>
                  <a:pt x="8667" y="857"/>
                </a:cubicBezTo>
                <a:lnTo>
                  <a:pt x="8692" y="872"/>
                </a:lnTo>
                <a:lnTo>
                  <a:pt x="8692" y="7686"/>
                </a:lnTo>
                <a:lnTo>
                  <a:pt x="369" y="7686"/>
                </a:lnTo>
                <a:lnTo>
                  <a:pt x="368" y="7684"/>
                </a:lnTo>
                <a:cubicBezTo>
                  <a:pt x="130" y="7058"/>
                  <a:pt x="0" y="6379"/>
                  <a:pt x="0" y="5669"/>
                </a:cubicBezTo>
                <a:cubicBezTo>
                  <a:pt x="0" y="2538"/>
                  <a:pt x="2538" y="0"/>
                  <a:pt x="5669" y="0"/>
                </a:cubicBezTo>
                <a:close/>
              </a:path>
            </a:pathLst>
          </a:custGeom>
          <a:noFill/>
          <a:ln w="19050">
            <a:solidFill>
              <a:schemeClr val="bg1">
                <a:lumMod val="85000"/>
              </a:schemeClr>
            </a:solidFill>
            <a:prstDash val="sysDot"/>
          </a:ln>
          <a:effectLst/>
          <a:extLst>
            <a:ext uri="{909E8E84-426E-40DD-AFC4-6F175D3DCCD1}">
              <a14:hiddenFill xmlns:a14="http://schemas.microsoft.com/office/drawing/2010/main">
                <a:blipFill rotWithShape="1">
                  <a:blip r:embed="rId7"/>
                  <a:stretch>
                    <a:fillRect/>
                  </a:stretch>
                </a:blipFill>
              </a14:hiddenFill>
            </a:ext>
          </a:ex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graphicFrame>
        <p:nvGraphicFramePr>
          <p:cNvPr id="2" name="表格 1"/>
          <p:cNvGraphicFramePr/>
          <p:nvPr>
            <p:custDataLst>
              <p:tags r:id="rId8"/>
            </p:custDataLst>
          </p:nvPr>
        </p:nvGraphicFramePr>
        <p:xfrm>
          <a:off x="1040765" y="1146810"/>
          <a:ext cx="6360795" cy="5364480"/>
        </p:xfrm>
        <a:graphic>
          <a:graphicData uri="http://schemas.openxmlformats.org/drawingml/2006/table">
            <a:tbl>
              <a:tblPr/>
              <a:tblGrid>
                <a:gridCol w="429260"/>
                <a:gridCol w="692150"/>
                <a:gridCol w="1983105"/>
                <a:gridCol w="1041400"/>
                <a:gridCol w="2214880"/>
              </a:tblGrid>
              <a:tr h="243840">
                <a:tc>
                  <a:txBody>
                    <a:bodyPr/>
                    <a:p>
                      <a:pPr indent="0">
                        <a:buNone/>
                      </a:pPr>
                      <a:endParaRPr lang="en-US" altLang="en-US" sz="1600" b="0">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tx2">
                        <a:lumMod val="20000"/>
                        <a:lumOff val="80000"/>
                      </a:schemeClr>
                    </a:solidFill>
                  </a:tcPr>
                </a:tc>
                <a:tc gridSpan="2">
                  <a:txBody>
                    <a:bodyPr/>
                    <a:p>
                      <a:pPr indent="0" algn="ctr">
                        <a:buNone/>
                      </a:pPr>
                      <a:r>
                        <a:rPr lang="en-US" sz="1600" b="1">
                          <a:latin typeface="华文楷体" panose="02010600040101010101" charset="-122"/>
                          <a:ea typeface="华文楷体" panose="02010600040101010101" charset="-122"/>
                          <a:cs typeface="宋体" panose="02010600030101010101" pitchFamily="2" charset="-122"/>
                        </a:rPr>
                        <a:t>中国</a:t>
                      </a:r>
                      <a:endParaRPr lang="en-US" altLang="en-US" sz="1600" b="1">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tx2">
                        <a:lumMod val="20000"/>
                        <a:lumOff val="80000"/>
                      </a:schemeClr>
                    </a:solid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gridSpan="2">
                  <a:txBody>
                    <a:bodyPr/>
                    <a:p>
                      <a:pPr indent="0" algn="ctr">
                        <a:buNone/>
                      </a:pPr>
                      <a:r>
                        <a:rPr lang="en-US" sz="1600" b="1">
                          <a:latin typeface="华文楷体" panose="02010600040101010101" charset="-122"/>
                          <a:ea typeface="华文楷体" panose="02010600040101010101" charset="-122"/>
                          <a:cs typeface="宋体" panose="02010600030101010101" pitchFamily="2" charset="-122"/>
                        </a:rPr>
                        <a:t>欧盟</a:t>
                      </a:r>
                      <a:endParaRPr lang="en-US" altLang="en-US" sz="1600" b="1">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tx2">
                        <a:lumMod val="20000"/>
                        <a:lumOff val="80000"/>
                      </a:schemeClr>
                    </a:solid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1463040">
                <a:tc>
                  <a:txBody>
                    <a:bodyPr/>
                    <a:p>
                      <a:pPr indent="0" algn="ctr">
                        <a:buNone/>
                      </a:pPr>
                      <a:endParaRPr lang="en-US" sz="1600" b="1">
                        <a:solidFill>
                          <a:srgbClr val="0D0D0D"/>
                        </a:solidFill>
                        <a:latin typeface="华文楷体" panose="02010600040101010101" charset="-122"/>
                        <a:ea typeface="华文楷体" panose="02010600040101010101" charset="-122"/>
                        <a:cs typeface="宋体" panose="02010600030101010101" pitchFamily="2" charset="-122"/>
                      </a:endParaRPr>
                    </a:p>
                    <a:p>
                      <a:pPr indent="0" algn="ctr">
                        <a:buNone/>
                      </a:pPr>
                      <a:r>
                        <a:rPr lang="en-US" sz="1600" b="1">
                          <a:solidFill>
                            <a:srgbClr val="0D0D0D"/>
                          </a:solidFill>
                          <a:latin typeface="华文楷体" panose="02010600040101010101" charset="-122"/>
                          <a:ea typeface="华文楷体" panose="02010600040101010101" charset="-122"/>
                          <a:cs typeface="宋体" panose="02010600030101010101" pitchFamily="2" charset="-122"/>
                        </a:rPr>
                        <a:t>总体要求</a:t>
                      </a:r>
                      <a:endParaRPr lang="en-US" altLang="en-US" sz="1600" b="1">
                        <a:solidFill>
                          <a:srgbClr val="0D0D0D"/>
                        </a:solidFill>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2">
                  <a:txBody>
                    <a:bodyPr/>
                    <a:p>
                      <a:pPr indent="0">
                        <a:buNone/>
                      </a:pPr>
                      <a:r>
                        <a:rPr lang="en-US" sz="1600" b="1">
                          <a:solidFill>
                            <a:srgbClr val="0D0D0D"/>
                          </a:solidFill>
                          <a:latin typeface="华文楷体" panose="02010600040101010101" charset="-122"/>
                          <a:ea typeface="华文楷体" panose="02010600040101010101" charset="-122"/>
                          <a:cs typeface="华文楷体" panose="02010600040101010101" charset="-122"/>
                        </a:rPr>
                        <a:t>《中华人民共和国宪法》</a:t>
                      </a:r>
                      <a:r>
                        <a:rPr lang="en-US" sz="1600" b="0">
                          <a:solidFill>
                            <a:srgbClr val="0D0D0D"/>
                          </a:solidFill>
                          <a:latin typeface="华文楷体" panose="02010600040101010101" charset="-122"/>
                          <a:ea typeface="华文楷体" panose="02010600040101010101" charset="-122"/>
                          <a:cs typeface="华文楷体" panose="02010600040101010101" charset="-122"/>
                        </a:rPr>
                        <a:t>第33条规定，国家尊重和保障人权，并规定了公民在法律面前一律平等的原则。</a:t>
                      </a:r>
                      <a:endParaRPr lang="en-US" altLang="en-US" sz="1600" b="0">
                        <a:solidFill>
                          <a:srgbClr val="0D0D0D"/>
                        </a:solidFill>
                        <a:latin typeface="华文楷体" panose="02010600040101010101" charset="-122"/>
                        <a:ea typeface="华文楷体" panose="02010600040101010101" charset="-122"/>
                        <a:cs typeface="华文楷体" panose="02010600040101010101"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gridSpan="2">
                  <a:txBody>
                    <a:bodyPr/>
                    <a:p>
                      <a:pPr indent="0">
                        <a:buNone/>
                      </a:pPr>
                      <a:r>
                        <a:rPr lang="zh-CN" altLang="en-US" sz="1600" b="1">
                          <a:latin typeface="华文楷体" panose="02010600040101010101" charset="-122"/>
                          <a:ea typeface="华文楷体" panose="02010600040101010101" charset="-122"/>
                          <a:cs typeface="华文楷体" panose="02010600040101010101" charset="-122"/>
                        </a:rPr>
                        <a:t>《</a:t>
                      </a:r>
                      <a:r>
                        <a:rPr lang="en-US" sz="1600" b="1">
                          <a:latin typeface="华文楷体" panose="02010600040101010101" charset="-122"/>
                          <a:ea typeface="华文楷体" panose="02010600040101010101" charset="-122"/>
                          <a:cs typeface="华文楷体" panose="02010600040101010101" charset="-122"/>
                        </a:rPr>
                        <a:t>欧洲人权公约（ECHR）</a:t>
                      </a:r>
                      <a:r>
                        <a:rPr lang="zh-CN" altLang="en-US" sz="1600" b="1">
                          <a:latin typeface="华文楷体" panose="02010600040101010101" charset="-122"/>
                          <a:ea typeface="华文楷体" panose="02010600040101010101" charset="-122"/>
                          <a:cs typeface="华文楷体" panose="02010600040101010101" charset="-122"/>
                        </a:rPr>
                        <a:t>》</a:t>
                      </a:r>
                      <a:r>
                        <a:rPr lang="en-US" sz="1600" b="0">
                          <a:latin typeface="华文楷体" panose="02010600040101010101" charset="-122"/>
                          <a:ea typeface="华文楷体" panose="02010600040101010101" charset="-122"/>
                          <a:cs typeface="华文楷体" panose="02010600040101010101" charset="-122"/>
                        </a:rPr>
                        <a:t>：</a:t>
                      </a:r>
                      <a:r>
                        <a:rPr lang="en-US" sz="1600" b="0">
                          <a:solidFill>
                            <a:srgbClr val="0D0D0D"/>
                          </a:solidFill>
                          <a:latin typeface="华文楷体" panose="02010600040101010101" charset="-122"/>
                          <a:ea typeface="华文楷体" panose="02010600040101010101" charset="-122"/>
                          <a:cs typeface="华文楷体" panose="02010600040101010101" charset="-122"/>
                        </a:rPr>
                        <a:t>任何声称其权利在被成员国侵犯的个人都可以向</a:t>
                      </a:r>
                      <a:r>
                        <a:rPr lang="zh-CN" altLang="en-US" sz="1600" b="0">
                          <a:solidFill>
                            <a:srgbClr val="0D0D0D"/>
                          </a:solidFill>
                          <a:latin typeface="华文楷体" panose="02010600040101010101" charset="-122"/>
                          <a:ea typeface="华文楷体" panose="02010600040101010101" charset="-122"/>
                          <a:cs typeface="华文楷体" panose="02010600040101010101" charset="-122"/>
                        </a:rPr>
                        <a:t>人权法院</a:t>
                      </a:r>
                      <a:r>
                        <a:rPr lang="en-US" sz="1600" b="0">
                          <a:solidFill>
                            <a:srgbClr val="0D0D0D"/>
                          </a:solidFill>
                          <a:latin typeface="华文楷体" panose="02010600040101010101" charset="-122"/>
                          <a:ea typeface="华文楷体" panose="02010600040101010101" charset="-122"/>
                          <a:cs typeface="华文楷体" panose="02010600040101010101" charset="-122"/>
                        </a:rPr>
                        <a:t>法院提出申诉。</a:t>
                      </a:r>
                      <a:endParaRPr lang="en-US" sz="1600" b="0">
                        <a:solidFill>
                          <a:srgbClr val="0D0D0D"/>
                        </a:solidFill>
                        <a:latin typeface="华文楷体" panose="02010600040101010101" charset="-122"/>
                        <a:ea typeface="华文楷体" panose="02010600040101010101" charset="-122"/>
                        <a:cs typeface="华文楷体" panose="02010600040101010101" charset="-122"/>
                      </a:endParaRPr>
                    </a:p>
                    <a:p>
                      <a:pPr indent="0">
                        <a:buNone/>
                      </a:pPr>
                      <a:r>
                        <a:rPr lang="en-US" sz="1600" b="1">
                          <a:solidFill>
                            <a:srgbClr val="0D0D0D"/>
                          </a:solidFill>
                          <a:latin typeface="华文楷体" panose="02010600040101010101" charset="-122"/>
                          <a:ea typeface="华文楷体" panose="02010600040101010101" charset="-122"/>
                          <a:cs typeface="华文楷体" panose="02010600040101010101" charset="-122"/>
                        </a:rPr>
                        <a:t>《欧洲联盟基本权利宪章》</a:t>
                      </a:r>
                      <a:r>
                        <a:rPr lang="en-US" sz="1600" b="0">
                          <a:solidFill>
                            <a:srgbClr val="0D0D0D"/>
                          </a:solidFill>
                          <a:latin typeface="华文楷体" panose="02010600040101010101" charset="-122"/>
                          <a:ea typeface="华文楷体" panose="02010600040101010101" charset="-122"/>
                          <a:cs typeface="华文楷体" panose="02010600040101010101" charset="-122"/>
                        </a:rPr>
                        <a:t>和一系列非歧视指令，要求成员国将其转化为国内法。</a:t>
                      </a:r>
                      <a:endParaRPr lang="en-US" altLang="en-US" sz="1600" b="0">
                        <a:latin typeface="华文楷体" panose="02010600040101010101" charset="-122"/>
                        <a:ea typeface="华文楷体" panose="02010600040101010101" charset="-122"/>
                        <a:cs typeface="华文楷体" panose="02010600040101010101"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731520">
                <a:tc rowSpan="4">
                  <a:txBody>
                    <a:bodyPr/>
                    <a:p>
                      <a:pPr indent="0" algn="ctr">
                        <a:buNone/>
                      </a:pPr>
                      <a:r>
                        <a:rPr lang="en-US" sz="1600" b="1">
                          <a:latin typeface="华文楷体" panose="02010600040101010101" charset="-122"/>
                          <a:ea typeface="华文楷体" panose="02010600040101010101" charset="-122"/>
                          <a:cs typeface="华文楷体" panose="02010600040101010101" charset="-122"/>
                        </a:rPr>
                        <a:t>      </a:t>
                      </a:r>
                      <a:endParaRPr lang="en-US" sz="1600" b="1">
                        <a:latin typeface="华文楷体" panose="02010600040101010101" charset="-122"/>
                        <a:ea typeface="华文楷体" panose="02010600040101010101" charset="-122"/>
                        <a:cs typeface="华文楷体" panose="02010600040101010101" charset="-122"/>
                      </a:endParaRPr>
                    </a:p>
                    <a:p>
                      <a:pPr indent="0" algn="ctr">
                        <a:buNone/>
                      </a:pPr>
                      <a:endParaRPr lang="en-US" sz="1600" b="1">
                        <a:latin typeface="华文楷体" panose="02010600040101010101" charset="-122"/>
                        <a:ea typeface="华文楷体" panose="02010600040101010101" charset="-122"/>
                        <a:cs typeface="华文楷体" panose="02010600040101010101" charset="-122"/>
                      </a:endParaRPr>
                    </a:p>
                    <a:p>
                      <a:pPr indent="0" algn="ctr">
                        <a:buNone/>
                      </a:pPr>
                      <a:endParaRPr lang="en-US" sz="1600" b="1">
                        <a:latin typeface="华文楷体" panose="02010600040101010101" charset="-122"/>
                        <a:ea typeface="华文楷体" panose="02010600040101010101" charset="-122"/>
                        <a:cs typeface="华文楷体" panose="02010600040101010101" charset="-122"/>
                      </a:endParaRPr>
                    </a:p>
                    <a:p>
                      <a:pPr indent="0" algn="ctr">
                        <a:buNone/>
                      </a:pPr>
                      <a:endParaRPr lang="en-US" sz="1600" b="1">
                        <a:latin typeface="华文楷体" panose="02010600040101010101" charset="-122"/>
                        <a:ea typeface="华文楷体" panose="02010600040101010101" charset="-122"/>
                        <a:cs typeface="华文楷体" panose="02010600040101010101" charset="-122"/>
                      </a:endParaRPr>
                    </a:p>
                    <a:p>
                      <a:pPr indent="0" algn="ctr">
                        <a:buNone/>
                      </a:pPr>
                      <a:endParaRPr lang="en-US" sz="1600" b="1">
                        <a:latin typeface="华文楷体" panose="02010600040101010101" charset="-122"/>
                        <a:ea typeface="华文楷体" panose="02010600040101010101" charset="-122"/>
                        <a:cs typeface="华文楷体" panose="02010600040101010101" charset="-122"/>
                      </a:endParaRPr>
                    </a:p>
                    <a:p>
                      <a:pPr indent="0" algn="ctr">
                        <a:buNone/>
                      </a:pPr>
                      <a:r>
                        <a:rPr lang="zh-CN" altLang="en-US" sz="1600" b="1">
                          <a:latin typeface="华文楷体" panose="02010600040101010101" charset="-122"/>
                          <a:ea typeface="华文楷体" panose="02010600040101010101" charset="-122"/>
                          <a:cs typeface="华文楷体" panose="02010600040101010101" charset="-122"/>
                        </a:rPr>
                        <a:t>主要</a:t>
                      </a:r>
                      <a:r>
                        <a:rPr lang="en-US" sz="1600" b="1">
                          <a:latin typeface="华文楷体" panose="02010600040101010101" charset="-122"/>
                          <a:ea typeface="华文楷体" panose="02010600040101010101" charset="-122"/>
                          <a:cs typeface="华文楷体" panose="02010600040101010101" charset="-122"/>
                        </a:rPr>
                        <a:t>法律和指令</a:t>
                      </a:r>
                      <a:endParaRPr lang="en-US" sz="1600" b="1">
                        <a:latin typeface="华文楷体" panose="02010600040101010101" charset="-122"/>
                        <a:ea typeface="华文楷体" panose="02010600040101010101" charset="-122"/>
                        <a:cs typeface="华文楷体" panose="02010600040101010101" charset="-122"/>
                      </a:endParaRPr>
                    </a:p>
                    <a:p>
                      <a:pPr indent="0" algn="ctr">
                        <a:buNone/>
                      </a:pPr>
                      <a:r>
                        <a:rPr lang="en-US" altLang="zh-CN" sz="1600" b="1">
                          <a:solidFill>
                            <a:srgbClr val="0D0D0D"/>
                          </a:solidFill>
                          <a:latin typeface="华文楷体" panose="02010600040101010101" charset="-122"/>
                          <a:ea typeface="华文楷体" panose="02010600040101010101" charset="-122"/>
                          <a:cs typeface="华文楷体" panose="02010600040101010101" charset="-122"/>
                        </a:rPr>
                        <a:t> </a:t>
                      </a:r>
                      <a:endParaRPr lang="en-US" altLang="zh-CN" sz="1600" b="1">
                        <a:solidFill>
                          <a:srgbClr val="0D0D0D"/>
                        </a:solidFill>
                        <a:latin typeface="华文楷体" panose="02010600040101010101" charset="-122"/>
                        <a:ea typeface="华文楷体" panose="02010600040101010101" charset="-122"/>
                        <a:cs typeface="华文楷体" panose="02010600040101010101" charset="-122"/>
                      </a:endParaRPr>
                    </a:p>
                    <a:p>
                      <a:pPr indent="0" algn="ctr">
                        <a:buNone/>
                      </a:pPr>
                      <a:r>
                        <a:rPr lang="en-US" altLang="zh-CN" sz="1600" b="1">
                          <a:solidFill>
                            <a:srgbClr val="0D0D0D"/>
                          </a:solidFill>
                          <a:latin typeface="华文楷体" panose="02010600040101010101" charset="-122"/>
                          <a:ea typeface="华文楷体" panose="02010600040101010101" charset="-122"/>
                          <a:cs typeface="华文楷体" panose="02010600040101010101" charset="-122"/>
                        </a:rPr>
                        <a:t> </a:t>
                      </a:r>
                      <a:endParaRPr lang="en-US" altLang="zh-CN" sz="1600" b="1">
                        <a:solidFill>
                          <a:srgbClr val="0D0D0D"/>
                        </a:solidFill>
                        <a:latin typeface="华文楷体" panose="02010600040101010101" charset="-122"/>
                        <a:ea typeface="华文楷体" panose="02010600040101010101" charset="-122"/>
                        <a:cs typeface="华文楷体" panose="02010600040101010101" charset="-122"/>
                      </a:endParaRPr>
                    </a:p>
                    <a:p>
                      <a:pPr indent="0" algn="ctr">
                        <a:buNone/>
                      </a:pPr>
                      <a:r>
                        <a:rPr lang="en-US" altLang="zh-CN" sz="1600" b="1">
                          <a:solidFill>
                            <a:srgbClr val="0D0D0D"/>
                          </a:solidFill>
                          <a:latin typeface="华文楷体" panose="02010600040101010101" charset="-122"/>
                          <a:ea typeface="华文楷体" panose="02010600040101010101" charset="-122"/>
                          <a:cs typeface="华文楷体" panose="02010600040101010101" charset="-122"/>
                        </a:rPr>
                        <a:t> </a:t>
                      </a:r>
                      <a:endParaRPr lang="en-US" sz="1600" b="1">
                        <a:solidFill>
                          <a:srgbClr val="0D0D0D"/>
                        </a:solidFill>
                        <a:latin typeface="华文楷体" panose="02010600040101010101" charset="-122"/>
                        <a:ea typeface="华文楷体" panose="02010600040101010101" charset="-122"/>
                        <a:cs typeface="华文楷体" panose="02010600040101010101"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600" b="1">
                          <a:latin typeface="华文楷体" panose="02010600040101010101" charset="-122"/>
                          <a:ea typeface="华文楷体" panose="02010600040101010101" charset="-122"/>
                          <a:cs typeface="宋体" panose="02010600030101010101" pitchFamily="2" charset="-122"/>
                        </a:rPr>
                        <a:t>劳动法</a:t>
                      </a:r>
                      <a:endParaRPr lang="en-US" altLang="en-US" sz="1600" b="1">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600" b="0">
                          <a:solidFill>
                            <a:srgbClr val="0D0D0D"/>
                          </a:solidFill>
                          <a:latin typeface="华文楷体" panose="02010600040101010101" charset="-122"/>
                          <a:ea typeface="华文楷体" panose="02010600040101010101" charset="-122"/>
                          <a:cs typeface="宋体" panose="02010600030101010101" pitchFamily="2" charset="-122"/>
                        </a:rPr>
                        <a:t>禁止在就业中基于种族、性别、宗教信仰等的歧视行为。</a:t>
                      </a:r>
                      <a:endParaRPr lang="en-US" altLang="en-US" sz="1600" b="0">
                        <a:solidFill>
                          <a:srgbClr val="0D0D0D"/>
                        </a:solidFill>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600" b="1">
                          <a:latin typeface="华文楷体" panose="02010600040101010101" charset="-122"/>
                          <a:ea typeface="华文楷体" panose="02010600040101010101" charset="-122"/>
                          <a:cs typeface="华文楷体" panose="02010600040101010101" charset="-122"/>
                        </a:rPr>
                        <a:t>种族平等指令 </a:t>
                      </a:r>
                      <a:endParaRPr lang="en-US" altLang="en-US" sz="1600" b="1">
                        <a:latin typeface="华文楷体" panose="02010600040101010101" charset="-122"/>
                        <a:ea typeface="华文楷体" panose="02010600040101010101" charset="-122"/>
                        <a:cs typeface="华文楷体" panose="02010600040101010101"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600" b="0">
                          <a:solidFill>
                            <a:srgbClr val="0D0D0D"/>
                          </a:solidFill>
                          <a:latin typeface="华文楷体" panose="02010600040101010101" charset="-122"/>
                          <a:ea typeface="华文楷体" panose="02010600040101010101" charset="-122"/>
                          <a:cs typeface="宋体" panose="02010600030101010101" pitchFamily="2" charset="-122"/>
                        </a:rPr>
                        <a:t>禁止在多个领域基于种族或民族出身的歧视</a:t>
                      </a:r>
                      <a:r>
                        <a:rPr lang="zh-CN" altLang="en-US" sz="1600" b="0">
                          <a:solidFill>
                            <a:srgbClr val="0D0D0D"/>
                          </a:solidFill>
                          <a:latin typeface="华文楷体" panose="02010600040101010101" charset="-122"/>
                          <a:ea typeface="华文楷体" panose="02010600040101010101" charset="-122"/>
                          <a:cs typeface="宋体" panose="02010600030101010101" pitchFamily="2" charset="-122"/>
                        </a:rPr>
                        <a:t>。</a:t>
                      </a:r>
                      <a:endParaRPr lang="zh-CN" altLang="en-US" sz="1600" b="0">
                        <a:solidFill>
                          <a:srgbClr val="0D0D0D"/>
                        </a:solidFill>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975360">
                <a:tc vMerge="1">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600" b="1">
                          <a:latin typeface="华文楷体" panose="02010600040101010101" charset="-122"/>
                          <a:ea typeface="华文楷体" panose="02010600040101010101" charset="-122"/>
                          <a:cs typeface="宋体" panose="02010600030101010101" pitchFamily="2" charset="-122"/>
                        </a:rPr>
                        <a:t>就业促进法</a:t>
                      </a:r>
                      <a:endParaRPr lang="en-US" altLang="en-US" sz="1600" b="1">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600" b="0">
                          <a:solidFill>
                            <a:srgbClr val="0D0D0D"/>
                          </a:solidFill>
                          <a:latin typeface="华文楷体" panose="02010600040101010101" charset="-122"/>
                          <a:ea typeface="华文楷体" panose="02010600040101010101" charset="-122"/>
                          <a:cs typeface="宋体" panose="02010600030101010101" pitchFamily="2" charset="-122"/>
                        </a:rPr>
                        <a:t>强调公平就业，禁止用人单位在招聘中基于性别、民族等因素进行歧视。</a:t>
                      </a:r>
                      <a:endParaRPr lang="en-US" altLang="en-US" sz="1600" b="0">
                        <a:solidFill>
                          <a:srgbClr val="0D0D0D"/>
                        </a:solidFill>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600" b="1">
                          <a:latin typeface="华文楷体" panose="02010600040101010101" charset="-122"/>
                          <a:ea typeface="华文楷体" panose="02010600040101010101" charset="-122"/>
                          <a:cs typeface="华文楷体" panose="02010600040101010101" charset="-122"/>
                        </a:rPr>
                        <a:t>就业平等指令 </a:t>
                      </a:r>
                      <a:endParaRPr lang="en-US" altLang="en-US" sz="1600" b="1">
                        <a:latin typeface="华文楷体" panose="02010600040101010101" charset="-122"/>
                        <a:ea typeface="华文楷体" panose="02010600040101010101" charset="-122"/>
                        <a:cs typeface="华文楷体" panose="02010600040101010101"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600" b="0">
                          <a:solidFill>
                            <a:srgbClr val="0D0D0D"/>
                          </a:solidFill>
                          <a:latin typeface="华文楷体" panose="02010600040101010101" charset="-122"/>
                          <a:ea typeface="华文楷体" panose="02010600040101010101" charset="-122"/>
                          <a:cs typeface="华文楷体" panose="02010600040101010101" charset="-122"/>
                        </a:rPr>
                        <a:t>禁止在就业领域基于宗教、信仰、残疾、年龄或性取向的歧视​</a:t>
                      </a:r>
                      <a:r>
                        <a:rPr lang="zh-CN" altLang="en-US" sz="1600" b="0">
                          <a:solidFill>
                            <a:srgbClr val="0D0D0D"/>
                          </a:solidFill>
                          <a:latin typeface="华文楷体" panose="02010600040101010101" charset="-122"/>
                          <a:ea typeface="华文楷体" panose="02010600040101010101" charset="-122"/>
                          <a:cs typeface="华文楷体" panose="02010600040101010101" charset="-122"/>
                        </a:rPr>
                        <a:t>。</a:t>
                      </a:r>
                      <a:endParaRPr lang="zh-CN" altLang="en-US" sz="1600" b="0">
                        <a:solidFill>
                          <a:srgbClr val="0D0D0D"/>
                        </a:solidFill>
                        <a:latin typeface="华文楷体" panose="02010600040101010101" charset="-122"/>
                        <a:ea typeface="华文楷体" panose="02010600040101010101" charset="-122"/>
                        <a:cs typeface="华文楷体" panose="02010600040101010101"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975360">
                <a:tc vMerge="1">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600" b="1">
                          <a:latin typeface="华文楷体" panose="02010600040101010101" charset="-122"/>
                          <a:ea typeface="华文楷体" panose="02010600040101010101" charset="-122"/>
                          <a:cs typeface="宋体" panose="02010600030101010101" pitchFamily="2" charset="-122"/>
                        </a:rPr>
                        <a:t>妇女权益保障法</a:t>
                      </a:r>
                      <a:endParaRPr lang="en-US" altLang="en-US" sz="1600" b="1">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600" b="0">
                          <a:solidFill>
                            <a:srgbClr val="0D0D0D"/>
                          </a:solidFill>
                          <a:latin typeface="华文楷体" panose="02010600040101010101" charset="-122"/>
                          <a:ea typeface="华文楷体" panose="02010600040101010101" charset="-122"/>
                          <a:cs typeface="宋体" panose="02010600030101010101" pitchFamily="2" charset="-122"/>
                        </a:rPr>
                        <a:t>保障妇女在政治、经济、文化等方面的平等权利，禁止任何形式的歧视。</a:t>
                      </a:r>
                      <a:endParaRPr lang="en-US" altLang="en-US" sz="1600" b="0">
                        <a:solidFill>
                          <a:srgbClr val="0D0D0D"/>
                        </a:solidFill>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600" b="1">
                          <a:latin typeface="华文楷体" panose="02010600040101010101" charset="-122"/>
                          <a:ea typeface="华文楷体" panose="02010600040101010101" charset="-122"/>
                          <a:cs typeface="宋体" panose="02010600030101010101" pitchFamily="2" charset="-122"/>
                        </a:rPr>
                        <a:t>性别商品和服务指令</a:t>
                      </a:r>
                      <a:endParaRPr lang="en-US" altLang="en-US" sz="1600" b="1">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600" b="0">
                          <a:solidFill>
                            <a:srgbClr val="0D0D0D"/>
                          </a:solidFill>
                          <a:latin typeface="华文楷体" panose="02010600040101010101" charset="-122"/>
                          <a:ea typeface="华文楷体" panose="02010600040101010101" charset="-122"/>
                          <a:cs typeface="宋体" panose="02010600030101010101" pitchFamily="2" charset="-122"/>
                        </a:rPr>
                        <a:t>禁止在商品和服务供应领域基于性别的歧视</a:t>
                      </a:r>
                      <a:r>
                        <a:rPr lang="zh-CN" altLang="en-US" sz="1600" b="0">
                          <a:solidFill>
                            <a:srgbClr val="0D0D0D"/>
                          </a:solidFill>
                          <a:latin typeface="华文楷体" panose="02010600040101010101" charset="-122"/>
                          <a:ea typeface="华文楷体" panose="02010600040101010101" charset="-122"/>
                          <a:cs typeface="宋体" panose="02010600030101010101" pitchFamily="2" charset="-122"/>
                        </a:rPr>
                        <a:t>。</a:t>
                      </a:r>
                      <a:endParaRPr lang="zh-CN" altLang="en-US" sz="1600" b="0">
                        <a:solidFill>
                          <a:srgbClr val="0D0D0D"/>
                        </a:solidFill>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975360">
                <a:tc vMerge="1">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600" b="1">
                          <a:latin typeface="华文楷体" panose="02010600040101010101" charset="-122"/>
                          <a:ea typeface="华文楷体" panose="02010600040101010101" charset="-122"/>
                          <a:cs typeface="宋体" panose="02010600030101010101" pitchFamily="2" charset="-122"/>
                        </a:rPr>
                        <a:t>个人信息保护法</a:t>
                      </a:r>
                      <a:endParaRPr lang="en-US" altLang="en-US" sz="1600" b="1">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600" b="0">
                          <a:solidFill>
                            <a:srgbClr val="0D0D0D"/>
                          </a:solidFill>
                          <a:latin typeface="华文楷体" panose="02010600040101010101" charset="-122"/>
                          <a:ea typeface="华文楷体" panose="02010600040101010101" charset="-122"/>
                          <a:cs typeface="宋体" panose="02010600030101010101" pitchFamily="2" charset="-122"/>
                        </a:rPr>
                        <a:t>规定了个人信息处理的透明度要求，保护个人信息免受滥用，间接支持反歧视目标。</a:t>
                      </a:r>
                      <a:endParaRPr lang="en-US" altLang="en-US" sz="1600" b="0">
                        <a:solidFill>
                          <a:srgbClr val="0D0D0D"/>
                        </a:solidFill>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600" b="1">
                          <a:latin typeface="华文楷体" panose="02010600040101010101" charset="-122"/>
                          <a:ea typeface="华文楷体" panose="02010600040101010101" charset="-122"/>
                          <a:cs typeface="华文楷体" panose="02010600040101010101" charset="-122"/>
                        </a:rPr>
                        <a:t>通用数据保护条例（GDPR）</a:t>
                      </a:r>
                      <a:endParaRPr lang="en-US" altLang="en-US" sz="1600" b="1">
                        <a:latin typeface="华文楷体" panose="02010600040101010101" charset="-122"/>
                        <a:ea typeface="华文楷体" panose="02010600040101010101" charset="-122"/>
                        <a:cs typeface="华文楷体" panose="02010600040101010101"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600" b="0">
                          <a:solidFill>
                            <a:srgbClr val="0D0D0D"/>
                          </a:solidFill>
                          <a:latin typeface="华文楷体" panose="02010600040101010101" charset="-122"/>
                          <a:ea typeface="华文楷体" panose="02010600040101010101" charset="-122"/>
                          <a:cs typeface="宋体" panose="02010600030101010101" pitchFamily="2" charset="-122"/>
                        </a:rPr>
                        <a:t>规定了数据处理的透明度要求，防止数据处理过程中出现歧视性结果。</a:t>
                      </a:r>
                      <a:endParaRPr lang="en-US" altLang="en-US" sz="1600" b="0">
                        <a:solidFill>
                          <a:srgbClr val="0D0D0D"/>
                        </a:solidFill>
                        <a:latin typeface="华文楷体" panose="02010600040101010101" charset="-122"/>
                        <a:ea typeface="华文楷体" panose="0201060004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5" name="Docer Falling Dust PPT demo 9"/>
          <p:cNvSpPr/>
          <p:nvPr>
            <p:custDataLst>
              <p:tags r:id="rId9"/>
            </p:custDataLst>
          </p:nvPr>
        </p:nvSpPr>
        <p:spPr>
          <a:xfrm>
            <a:off x="7549515" y="1689735"/>
            <a:ext cx="4484370" cy="1706880"/>
          </a:xfrm>
          <a:prstGeom prst="rect">
            <a:avLst/>
          </a:prstGeom>
        </p:spPr>
        <p:txBody>
          <a:bodyPr wrap="square">
            <a:spAutoFit/>
          </a:bodyPr>
          <a:p>
            <a:pPr marL="285750" indent="-285750" algn="l">
              <a:lnSpc>
                <a:spcPct val="150000"/>
              </a:lnSpc>
              <a:buFont typeface="Wingdings" panose="05000000000000000000" charset="0"/>
              <a:buChar char="ü"/>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中国和欧盟都在其宪法或基本权利文件中明确规定了</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平等</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和</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非歧视</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的原则</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a:p>
            <a:pPr marL="285750" indent="-285750" algn="l">
              <a:lnSpc>
                <a:spcPct val="150000"/>
              </a:lnSpc>
              <a:buFont typeface="Wingdings" panose="05000000000000000000" charset="0"/>
              <a:buChar char="ü"/>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双方都有具体的法律和指令来执行这些基本原则，涵盖了就业、商品服务等多个领域</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a:p>
            <a:pPr marL="285750" indent="-285750" algn="l">
              <a:lnSpc>
                <a:spcPct val="150000"/>
              </a:lnSpc>
              <a:buFont typeface="Wingdings" panose="05000000000000000000" charset="0"/>
              <a:buChar char="ü"/>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都意识到</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保护个人信息</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对反歧视法律体系的重要性</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6" name="Docer Falling Dust PPT demo 8"/>
          <p:cNvSpPr/>
          <p:nvPr>
            <p:custDataLst>
              <p:tags r:id="rId10"/>
            </p:custDataLst>
          </p:nvPr>
        </p:nvSpPr>
        <p:spPr>
          <a:xfrm>
            <a:off x="8385175" y="1176259"/>
            <a:ext cx="2359797" cy="460375"/>
          </a:xfrm>
          <a:prstGeom prst="rect">
            <a:avLst/>
          </a:prstGeom>
        </p:spPr>
        <p:txBody>
          <a:bodyPr wrap="square">
            <a:spAutoFit/>
          </a:bodyPr>
          <a:p>
            <a:pPr algn="l">
              <a:lnSpc>
                <a:spcPct val="100000"/>
              </a:lnSpc>
            </a:pPr>
            <a:r>
              <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相同点</a:t>
            </a:r>
            <a:endPar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7" name="Docer Falling Dust PPT demo"/>
          <p:cNvCxnSpPr/>
          <p:nvPr>
            <p:custDataLst>
              <p:tags r:id="rId11"/>
            </p:custDataLst>
          </p:nvPr>
        </p:nvCxnSpPr>
        <p:spPr>
          <a:xfrm>
            <a:off x="7547610" y="3401695"/>
            <a:ext cx="4358640" cy="0"/>
          </a:xfrm>
          <a:prstGeom prst="line">
            <a:avLst/>
          </a:prstGeom>
          <a:ln w="25400">
            <a:gradFill>
              <a:gsLst>
                <a:gs pos="0">
                  <a:schemeClr val="bg1">
                    <a:alpha val="0"/>
                  </a:schemeClr>
                </a:gs>
                <a:gs pos="100000">
                  <a:schemeClr val="bg1">
                    <a:lumMod val="85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8" name="Docer Falling Dust PPT demo 8"/>
          <p:cNvSpPr/>
          <p:nvPr>
            <p:custDataLst>
              <p:tags r:id="rId12"/>
            </p:custDataLst>
          </p:nvPr>
        </p:nvSpPr>
        <p:spPr>
          <a:xfrm>
            <a:off x="7638415" y="1117600"/>
            <a:ext cx="1021080" cy="583565"/>
          </a:xfrm>
          <a:prstGeom prst="rect">
            <a:avLst/>
          </a:prstGeom>
        </p:spPr>
        <p:txBody>
          <a:bodyPr wrap="square">
            <a:spAutoFit/>
          </a:bodyPr>
          <a:p>
            <a:pPr algn="l">
              <a:lnSpc>
                <a:spcPct val="100000"/>
              </a:lnSpc>
            </a:pPr>
            <a:r>
              <a:rPr lang="en-US" altLang="zh-CN" sz="32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01</a:t>
            </a:r>
            <a:endParaRPr lang="en-US" altLang="zh-CN" sz="32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 name="Docer Falling Dust PPT demo 9"/>
          <p:cNvSpPr/>
          <p:nvPr>
            <p:custDataLst>
              <p:tags r:id="rId13"/>
            </p:custDataLst>
          </p:nvPr>
        </p:nvSpPr>
        <p:spPr>
          <a:xfrm>
            <a:off x="7638415" y="3968750"/>
            <a:ext cx="4370705" cy="414020"/>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涉及法律体系、执行机制等方面，与本文无太大关系</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13" name="Docer Falling Dust PPT demo 8"/>
          <p:cNvSpPr/>
          <p:nvPr>
            <p:custDataLst>
              <p:tags r:id="rId14"/>
            </p:custDataLst>
          </p:nvPr>
        </p:nvSpPr>
        <p:spPr>
          <a:xfrm>
            <a:off x="8385175" y="3455274"/>
            <a:ext cx="2359797" cy="460375"/>
          </a:xfrm>
          <a:prstGeom prst="rect">
            <a:avLst/>
          </a:prstGeom>
        </p:spPr>
        <p:txBody>
          <a:bodyPr wrap="square">
            <a:spAutoFit/>
          </a:bodyPr>
          <a:p>
            <a:pPr algn="l">
              <a:lnSpc>
                <a:spcPct val="100000"/>
              </a:lnSpc>
            </a:pPr>
            <a:r>
              <a:rPr lang="zh-CN" altLang="en-US" sz="24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不同点</a:t>
            </a:r>
            <a:endParaRPr lang="zh-CN" altLang="en-US" sz="24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20" name="Docer Falling Dust PPT demo 8"/>
          <p:cNvSpPr/>
          <p:nvPr>
            <p:custDataLst>
              <p:tags r:id="rId15"/>
            </p:custDataLst>
          </p:nvPr>
        </p:nvSpPr>
        <p:spPr>
          <a:xfrm>
            <a:off x="7638415" y="3396615"/>
            <a:ext cx="1021080" cy="583565"/>
          </a:xfrm>
          <a:prstGeom prst="rect">
            <a:avLst/>
          </a:prstGeom>
        </p:spPr>
        <p:txBody>
          <a:bodyPr wrap="square">
            <a:spAutoFit/>
          </a:bodyPr>
          <a:p>
            <a:pPr algn="l">
              <a:lnSpc>
                <a:spcPct val="100000"/>
              </a:lnSpc>
            </a:pPr>
            <a:r>
              <a:rPr lang="en-US" altLang="zh-CN" sz="32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02</a:t>
            </a:r>
            <a:endParaRPr lang="en-US" altLang="zh-CN" sz="32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22" name="Docer Falling Dust PPT demo 9"/>
          <p:cNvSpPr/>
          <p:nvPr>
            <p:custDataLst>
              <p:tags r:id="rId16"/>
            </p:custDataLst>
          </p:nvPr>
        </p:nvSpPr>
        <p:spPr>
          <a:xfrm>
            <a:off x="7663180" y="5102225"/>
            <a:ext cx="4370705" cy="1060450"/>
          </a:xfrm>
          <a:prstGeom prst="rect">
            <a:avLst/>
          </a:prstGeom>
        </p:spPr>
        <p:txBody>
          <a:bodyPr wrap="square">
            <a:spAutoFit/>
          </a:bodyPr>
          <a:p>
            <a:pPr algn="l">
              <a:lnSpc>
                <a:spcPct val="150000"/>
              </a:lnSpc>
            </a:pPr>
            <a:r>
              <a:rPr lang="en-US" altLang="zh-CN"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        </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中国和欧盟在反歧视法规上的相似之处，为构建相关的反歧视法律体系提供了宝贵的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指导</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。奠定了明确的法律基础，确保了AI系统的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公平性</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23" name="Docer Falling Dust PPT demo 8"/>
          <p:cNvSpPr/>
          <p:nvPr>
            <p:custDataLst>
              <p:tags r:id="rId17"/>
            </p:custDataLst>
          </p:nvPr>
        </p:nvSpPr>
        <p:spPr>
          <a:xfrm>
            <a:off x="8448675" y="4668759"/>
            <a:ext cx="2359797" cy="460375"/>
          </a:xfrm>
          <a:prstGeom prst="rect">
            <a:avLst/>
          </a:prstGeom>
        </p:spPr>
        <p:txBody>
          <a:bodyPr wrap="square">
            <a:spAutoFit/>
          </a:bodyPr>
          <a:p>
            <a:pPr algn="l">
              <a:lnSpc>
                <a:spcPct val="100000"/>
              </a:lnSpc>
            </a:pPr>
            <a:r>
              <a:rPr lang="zh-CN" altLang="en-US" sz="2400" dirty="0" smtClean="0">
                <a:solidFill>
                  <a:schemeClr val="tx2">
                    <a:lumMod val="60000"/>
                    <a:lumOff val="40000"/>
                  </a:schemeClr>
                </a:solidFill>
                <a:latin typeface="汉仪粗宋简" panose="02010600000101010101" charset="-122"/>
                <a:ea typeface="汉仪粗宋简" panose="02010600000101010101" charset="-122"/>
                <a:cs typeface="+mn-ea"/>
                <a:sym typeface="汉仪旗黑-55简" panose="00020600040101010101" charset="-128"/>
              </a:rPr>
              <a:t>意义</a:t>
            </a:r>
            <a:endParaRPr lang="zh-CN" altLang="en-US" sz="2400" dirty="0" smtClean="0">
              <a:solidFill>
                <a:schemeClr val="tx2">
                  <a:lumMod val="60000"/>
                  <a:lumOff val="40000"/>
                </a:schemeClr>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24" name="Docer Falling Dust PPT demo 8"/>
          <p:cNvSpPr/>
          <p:nvPr>
            <p:custDataLst>
              <p:tags r:id="rId18"/>
            </p:custDataLst>
          </p:nvPr>
        </p:nvSpPr>
        <p:spPr>
          <a:xfrm>
            <a:off x="7638415" y="4628515"/>
            <a:ext cx="1021080" cy="583565"/>
          </a:xfrm>
          <a:prstGeom prst="rect">
            <a:avLst/>
          </a:prstGeom>
        </p:spPr>
        <p:txBody>
          <a:bodyPr wrap="square">
            <a:spAutoFit/>
          </a:bodyPr>
          <a:p>
            <a:pPr algn="l">
              <a:lnSpc>
                <a:spcPct val="100000"/>
              </a:lnSpc>
            </a:pPr>
            <a:r>
              <a:rPr lang="en-US" altLang="zh-CN" sz="3200" dirty="0" smtClean="0">
                <a:solidFill>
                  <a:schemeClr val="tx2">
                    <a:lumMod val="60000"/>
                    <a:lumOff val="40000"/>
                  </a:schemeClr>
                </a:solidFill>
                <a:latin typeface="汉仪粗宋简" panose="02010600000101010101" charset="-122"/>
                <a:ea typeface="汉仪粗宋简" panose="02010600000101010101" charset="-122"/>
                <a:cs typeface="+mn-ea"/>
                <a:sym typeface="汉仪旗黑-55简" panose="00020600040101010101" charset="-128"/>
              </a:rPr>
              <a:t>03</a:t>
            </a:r>
            <a:endParaRPr lang="en-US" altLang="zh-CN" sz="3200" dirty="0" smtClean="0">
              <a:solidFill>
                <a:schemeClr val="tx2">
                  <a:lumMod val="60000"/>
                  <a:lumOff val="40000"/>
                </a:schemeClr>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26" name="Docer Falling Dust PPT demo"/>
          <p:cNvCxnSpPr/>
          <p:nvPr>
            <p:custDataLst>
              <p:tags r:id="rId19"/>
            </p:custDataLst>
          </p:nvPr>
        </p:nvCxnSpPr>
        <p:spPr>
          <a:xfrm>
            <a:off x="7547610" y="4668520"/>
            <a:ext cx="4358640" cy="0"/>
          </a:xfrm>
          <a:prstGeom prst="line">
            <a:avLst/>
          </a:prstGeom>
          <a:ln w="25400">
            <a:gradFill>
              <a:gsLst>
                <a:gs pos="0">
                  <a:schemeClr val="bg1">
                    <a:alpha val="0"/>
                  </a:schemeClr>
                </a:gs>
                <a:gs pos="100000">
                  <a:schemeClr val="bg1">
                    <a:lumMod val="85000"/>
                  </a:schemeClr>
                </a:gs>
              </a:gsLst>
              <a:lin ang="0" scaled="0"/>
            </a:gra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bldLst>
      <p:bldP spid="34" grpId="0"/>
      <p:bldP spid="41" grpId="0"/>
      <p:bldP spid="5" grpId="0"/>
      <p:bldP spid="6" grpId="0"/>
      <p:bldP spid="8" grpId="0"/>
      <p:bldP spid="9" grpId="0"/>
      <p:bldP spid="13" grpId="0"/>
      <p:bldP spid="20" grpId="0"/>
      <p:bldP spid="22" grpId="0"/>
      <p:bldP spid="23" grpId="0"/>
      <p:bldP spid="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3629025" y="1522730"/>
            <a:ext cx="5262880" cy="3605530"/>
            <a:chOff x="2364" y="6776"/>
            <a:chExt cx="1336" cy="915"/>
          </a:xfrm>
          <a:solidFill>
            <a:schemeClr val="bg1">
              <a:lumMod val="95000"/>
            </a:schemeClr>
          </a:solidFill>
        </p:grpSpPr>
        <p:sp>
          <p:nvSpPr>
            <p:cNvPr id="28" name="Freeform 14"/>
            <p:cNvSpPr/>
            <p:nvPr>
              <p:custDataLst>
                <p:tags r:id="rId1"/>
              </p:custDataLst>
            </p:nvPr>
          </p:nvSpPr>
          <p:spPr bwMode="auto">
            <a:xfrm>
              <a:off x="2364" y="6776"/>
              <a:ext cx="1336" cy="622"/>
            </a:xfrm>
            <a:custGeom>
              <a:avLst/>
              <a:gdLst>
                <a:gd name="T0" fmla="*/ 120 w 250"/>
                <a:gd name="T1" fmla="*/ 2 h 116"/>
                <a:gd name="T2" fmla="*/ 3 w 250"/>
                <a:gd name="T3" fmla="*/ 55 h 116"/>
                <a:gd name="T4" fmla="*/ 3 w 250"/>
                <a:gd name="T5" fmla="*/ 62 h 116"/>
                <a:gd name="T6" fmla="*/ 120 w 250"/>
                <a:gd name="T7" fmla="*/ 115 h 116"/>
                <a:gd name="T8" fmla="*/ 131 w 250"/>
                <a:gd name="T9" fmla="*/ 115 h 116"/>
                <a:gd name="T10" fmla="*/ 247 w 250"/>
                <a:gd name="T11" fmla="*/ 62 h 116"/>
                <a:gd name="T12" fmla="*/ 247 w 250"/>
                <a:gd name="T13" fmla="*/ 55 h 116"/>
                <a:gd name="T14" fmla="*/ 131 w 250"/>
                <a:gd name="T15" fmla="*/ 2 h 116"/>
                <a:gd name="T16" fmla="*/ 120 w 250"/>
                <a:gd name="T17"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116">
                  <a:moveTo>
                    <a:pt x="120" y="2"/>
                  </a:moveTo>
                  <a:cubicBezTo>
                    <a:pt x="3" y="55"/>
                    <a:pt x="3" y="55"/>
                    <a:pt x="3" y="55"/>
                  </a:cubicBezTo>
                  <a:cubicBezTo>
                    <a:pt x="0" y="56"/>
                    <a:pt x="0" y="60"/>
                    <a:pt x="3" y="62"/>
                  </a:cubicBezTo>
                  <a:cubicBezTo>
                    <a:pt x="120" y="115"/>
                    <a:pt x="120" y="115"/>
                    <a:pt x="120" y="115"/>
                  </a:cubicBezTo>
                  <a:cubicBezTo>
                    <a:pt x="123" y="116"/>
                    <a:pt x="127" y="116"/>
                    <a:pt x="131" y="115"/>
                  </a:cubicBezTo>
                  <a:cubicBezTo>
                    <a:pt x="247" y="62"/>
                    <a:pt x="247" y="62"/>
                    <a:pt x="247" y="62"/>
                  </a:cubicBezTo>
                  <a:cubicBezTo>
                    <a:pt x="250" y="60"/>
                    <a:pt x="250" y="56"/>
                    <a:pt x="247" y="55"/>
                  </a:cubicBezTo>
                  <a:cubicBezTo>
                    <a:pt x="131" y="2"/>
                    <a:pt x="131" y="2"/>
                    <a:pt x="131" y="2"/>
                  </a:cubicBezTo>
                  <a:cubicBezTo>
                    <a:pt x="127" y="0"/>
                    <a:pt x="123" y="0"/>
                    <a:pt x="120"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sp>
          <p:nvSpPr>
            <p:cNvPr id="30" name="Freeform 16"/>
            <p:cNvSpPr/>
            <p:nvPr>
              <p:custDataLst>
                <p:tags r:id="rId2"/>
              </p:custDataLst>
            </p:nvPr>
          </p:nvSpPr>
          <p:spPr bwMode="auto">
            <a:xfrm>
              <a:off x="2583" y="7241"/>
              <a:ext cx="893" cy="450"/>
            </a:xfrm>
            <a:custGeom>
              <a:avLst/>
              <a:gdLst>
                <a:gd name="T0" fmla="*/ 95 w 167"/>
                <a:gd name="T1" fmla="*/ 33 h 84"/>
                <a:gd name="T2" fmla="*/ 84 w 167"/>
                <a:gd name="T3" fmla="*/ 36 h 84"/>
                <a:gd name="T4" fmla="*/ 73 w 167"/>
                <a:gd name="T5" fmla="*/ 33 h 84"/>
                <a:gd name="T6" fmla="*/ 0 w 167"/>
                <a:gd name="T7" fmla="*/ 0 h 84"/>
                <a:gd name="T8" fmla="*/ 0 w 167"/>
                <a:gd name="T9" fmla="*/ 50 h 84"/>
                <a:gd name="T10" fmla="*/ 84 w 167"/>
                <a:gd name="T11" fmla="*/ 84 h 84"/>
                <a:gd name="T12" fmla="*/ 167 w 167"/>
                <a:gd name="T13" fmla="*/ 50 h 84"/>
                <a:gd name="T14" fmla="*/ 167 w 167"/>
                <a:gd name="T15" fmla="*/ 1 h 84"/>
                <a:gd name="T16" fmla="*/ 95 w 167"/>
                <a:gd name="T17" fmla="*/ 3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84">
                  <a:moveTo>
                    <a:pt x="95" y="33"/>
                  </a:moveTo>
                  <a:cubicBezTo>
                    <a:pt x="92" y="35"/>
                    <a:pt x="88" y="36"/>
                    <a:pt x="84" y="36"/>
                  </a:cubicBezTo>
                  <a:cubicBezTo>
                    <a:pt x="80" y="36"/>
                    <a:pt x="77" y="35"/>
                    <a:pt x="73" y="33"/>
                  </a:cubicBezTo>
                  <a:cubicBezTo>
                    <a:pt x="0" y="0"/>
                    <a:pt x="0" y="0"/>
                    <a:pt x="0" y="0"/>
                  </a:cubicBezTo>
                  <a:cubicBezTo>
                    <a:pt x="0" y="50"/>
                    <a:pt x="0" y="50"/>
                    <a:pt x="0" y="50"/>
                  </a:cubicBezTo>
                  <a:cubicBezTo>
                    <a:pt x="0" y="69"/>
                    <a:pt x="38" y="84"/>
                    <a:pt x="84" y="84"/>
                  </a:cubicBezTo>
                  <a:cubicBezTo>
                    <a:pt x="130" y="84"/>
                    <a:pt x="167" y="69"/>
                    <a:pt x="167" y="50"/>
                  </a:cubicBezTo>
                  <a:cubicBezTo>
                    <a:pt x="167" y="1"/>
                    <a:pt x="167" y="1"/>
                    <a:pt x="167" y="1"/>
                  </a:cubicBezTo>
                  <a:lnTo>
                    <a:pt x="95"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grpSp>
      <p:grpSp>
        <p:nvGrpSpPr>
          <p:cNvPr id="48" name="组合 47"/>
          <p:cNvGrpSpPr/>
          <p:nvPr/>
        </p:nvGrpSpPr>
        <p:grpSpPr>
          <a:xfrm>
            <a:off x="450215" y="4749165"/>
            <a:ext cx="322580" cy="1576070"/>
            <a:chOff x="18027" y="5881"/>
            <a:chExt cx="508" cy="2482"/>
          </a:xfrm>
        </p:grpSpPr>
        <p:sp>
          <p:nvSpPr>
            <p:cNvPr id="35" name="椭圆 34"/>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6" name="椭圆 35"/>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7" name="椭圆 36"/>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8" name="椭圆 37"/>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9" name="椭圆 38"/>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0" name="椭圆 39"/>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2" name="椭圆 41"/>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3" name="椭圆 42"/>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4" name="椭圆 43"/>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椭圆 44"/>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6" name="椭圆 45"/>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7" name="椭圆 46"/>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3" name="组合 2"/>
          <p:cNvGrpSpPr/>
          <p:nvPr/>
        </p:nvGrpSpPr>
        <p:grpSpPr>
          <a:xfrm flipH="1">
            <a:off x="63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4" name="组合 3"/>
          <p:cNvGrpSpPr/>
          <p:nvPr/>
        </p:nvGrpSpPr>
        <p:grpSpPr>
          <a:xfrm flipH="1">
            <a:off x="8562975" y="5888355"/>
            <a:ext cx="3628390" cy="969010"/>
            <a:chOff x="13485" y="9273"/>
            <a:chExt cx="5714" cy="1526"/>
          </a:xfrm>
        </p:grpSpPr>
        <p:sp>
          <p:nvSpPr>
            <p:cNvPr id="82" name="Freeform 15"/>
            <p:cNvSpPr/>
            <p:nvPr/>
          </p:nvSpPr>
          <p:spPr bwMode="auto">
            <a:xfrm rot="10800000" flipH="1" flipV="1">
              <a:off x="13485" y="9273"/>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grpSp>
          <p:nvGrpSpPr>
            <p:cNvPr id="86" name="组合 85"/>
            <p:cNvGrpSpPr/>
            <p:nvPr/>
          </p:nvGrpSpPr>
          <p:grpSpPr>
            <a:xfrm rot="16200000" flipH="1" flipV="1">
              <a:off x="15591" y="8807"/>
              <a:ext cx="508" cy="2482"/>
              <a:chOff x="18027" y="5881"/>
              <a:chExt cx="508" cy="2482"/>
            </a:xfrm>
            <a:solidFill>
              <a:schemeClr val="bg1"/>
            </a:solidFill>
          </p:grpSpPr>
          <p:sp>
            <p:nvSpPr>
              <p:cNvPr id="87" name="椭圆 86"/>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8" name="椭圆 87"/>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9" name="椭圆 88"/>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0" name="椭圆 89"/>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1" name="椭圆 90"/>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2" name="椭圆 91"/>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3" name="椭圆 92"/>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4" name="椭圆 93"/>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5" name="椭圆 94"/>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6" name="椭圆 95"/>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7" name="椭圆 96"/>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8" name="椭圆 97"/>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170" name="组合 169"/>
          <p:cNvGrpSpPr/>
          <p:nvPr/>
        </p:nvGrpSpPr>
        <p:grpSpPr>
          <a:xfrm>
            <a:off x="8731250" y="5771515"/>
            <a:ext cx="641985" cy="644525"/>
            <a:chOff x="16973" y="8717"/>
            <a:chExt cx="1430" cy="1434"/>
          </a:xfrm>
        </p:grpSpPr>
        <p:grpSp>
          <p:nvGrpSpPr>
            <p:cNvPr id="24" name="组合 23"/>
            <p:cNvGrpSpPr/>
            <p:nvPr/>
          </p:nvGrpSpPr>
          <p:grpSpPr>
            <a:xfrm>
              <a:off x="16973" y="8717"/>
              <a:ext cx="1430" cy="1434"/>
              <a:chOff x="5479149" y="5548282"/>
              <a:chExt cx="965194" cy="967810"/>
            </a:xfrm>
          </p:grpSpPr>
          <p:sp>
            <p:nvSpPr>
              <p:cNvPr id="20" name="Oval 18"/>
              <p:cNvSpPr>
                <a:spLocks noChangeArrowheads="1"/>
              </p:cNvSpPr>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21" name="Oval 19"/>
              <p:cNvSpPr>
                <a:spLocks noChangeArrowheads="1"/>
              </p:cNvSpPr>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64" name="Oval 17"/>
            <p:cNvSpPr>
              <a:spLocks noChangeArrowheads="1"/>
            </p:cNvSpPr>
            <p:nvPr/>
          </p:nvSpPr>
          <p:spPr bwMode="auto">
            <a:xfrm>
              <a:off x="17308" y="9052"/>
              <a:ext cx="760" cy="764"/>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15" name="文本框 14"/>
          <p:cNvSpPr txBox="1"/>
          <p:nvPr>
            <p:custDataLst>
              <p:tags r:id="rId3"/>
            </p:custDataLst>
          </p:nvPr>
        </p:nvSpPr>
        <p:spPr>
          <a:xfrm>
            <a:off x="1883376" y="3673339"/>
            <a:ext cx="8717280" cy="1568450"/>
          </a:xfrm>
          <a:prstGeom prst="rect">
            <a:avLst/>
          </a:prstGeom>
          <a:noFill/>
        </p:spPr>
        <p:txBody>
          <a:bodyPr wrap="none" rtlCol="0">
            <a:spAutoFit/>
          </a:bodyPr>
          <a:p>
            <a:pPr algn="ctr"/>
            <a:r>
              <a:rPr lang="zh-CN" altLang="en-US" sz="4800" dirty="0" smtClean="0">
                <a:solidFill>
                  <a:schemeClr val="accent2"/>
                </a:solidFill>
                <a:latin typeface="汉仪粗宋简" panose="02010600000101010101" charset="-122"/>
                <a:ea typeface="汉仪粗宋简" panose="02010600000101010101" charset="-122"/>
                <a:cs typeface="+mn-ea"/>
                <a:sym typeface="+mn-lt"/>
              </a:rPr>
              <a:t>遏制人工智能相关的反歧视法律</a:t>
            </a:r>
            <a:endParaRPr lang="zh-CN" altLang="en-US" sz="4800" dirty="0" smtClean="0">
              <a:solidFill>
                <a:schemeClr val="accent2"/>
              </a:solidFill>
              <a:latin typeface="汉仪粗宋简" panose="02010600000101010101" charset="-122"/>
              <a:ea typeface="汉仪粗宋简" panose="02010600000101010101" charset="-122"/>
              <a:cs typeface="+mn-ea"/>
              <a:sym typeface="+mn-lt"/>
            </a:endParaRPr>
          </a:p>
          <a:p>
            <a:pPr algn="ctr"/>
            <a:r>
              <a:rPr lang="zh-CN" altLang="en-US" sz="4800" dirty="0" smtClean="0">
                <a:solidFill>
                  <a:schemeClr val="accent2"/>
                </a:solidFill>
                <a:latin typeface="汉仪粗宋简" panose="02010600000101010101" charset="-122"/>
                <a:ea typeface="汉仪粗宋简" panose="02010600000101010101" charset="-122"/>
                <a:cs typeface="+mn-ea"/>
                <a:sym typeface="+mn-lt"/>
              </a:rPr>
              <a:t>体系构建</a:t>
            </a:r>
            <a:endParaRPr lang="zh-CN" altLang="en-US" sz="4800" dirty="0" smtClean="0">
              <a:solidFill>
                <a:schemeClr val="accent2"/>
              </a:solidFill>
              <a:latin typeface="汉仪粗宋简" panose="02010600000101010101" charset="-122"/>
              <a:ea typeface="汉仪粗宋简" panose="02010600000101010101" charset="-122"/>
              <a:cs typeface="+mn-ea"/>
              <a:sym typeface="+mn-lt"/>
            </a:endParaRPr>
          </a:p>
        </p:txBody>
      </p:sp>
      <p:sp>
        <p:nvSpPr>
          <p:cNvPr id="16" name="矩形 15"/>
          <p:cNvSpPr/>
          <p:nvPr>
            <p:custDataLst>
              <p:tags r:id="rId4"/>
            </p:custDataLst>
          </p:nvPr>
        </p:nvSpPr>
        <p:spPr>
          <a:xfrm>
            <a:off x="1692910" y="5205095"/>
            <a:ext cx="9194165" cy="1060450"/>
          </a:xfrm>
          <a:prstGeom prst="rect">
            <a:avLst/>
          </a:prstGeom>
        </p:spPr>
        <p:txBody>
          <a:bodyPr wrap="square">
            <a:spAutoFit/>
          </a:bodyPr>
          <a:p>
            <a:pPr algn="ctr">
              <a:lnSpc>
                <a:spcPct val="150000"/>
              </a:lnSpc>
            </a:pPr>
            <a:r>
              <a:rPr lang="zh-CN" altLang="en-US" sz="1400" dirty="0" smtClean="0">
                <a:solidFill>
                  <a:schemeClr val="bg1">
                    <a:lumMod val="50000"/>
                  </a:schemeClr>
                </a:solidFill>
                <a:latin typeface="汉仪旗黑-55简" panose="00020600040101010101" charset="-128"/>
                <a:ea typeface="汉仪旗黑-55简" panose="00020600040101010101" charset="-128"/>
                <a:cs typeface="汉仪旗黑-55简" panose="00020600040101010101" charset="-128"/>
                <a:sym typeface="汉仪旗黑-55简" panose="00020600040101010101" charset="-128"/>
              </a:rPr>
              <a:t>理论上，混合的反歧视法律体系可以最大限度地发挥不同理论体系的优势。那么，在面对人工智能带来的特殊挑战时，是否可以得出相同的结论？</a:t>
            </a:r>
            <a:endParaRPr lang="zh-CN" altLang="en-US" sz="1400" dirty="0" smtClean="0">
              <a:solidFill>
                <a:schemeClr val="bg1">
                  <a:lumMod val="50000"/>
                </a:schemeClr>
              </a:solidFill>
              <a:latin typeface="汉仪旗黑-55简" panose="00020600040101010101" charset="-128"/>
              <a:ea typeface="汉仪旗黑-55简" panose="00020600040101010101" charset="-128"/>
              <a:cs typeface="汉仪旗黑-55简" panose="00020600040101010101" charset="-128"/>
              <a:sym typeface="汉仪旗黑-55简" panose="00020600040101010101" charset="-128"/>
            </a:endParaRPr>
          </a:p>
          <a:p>
            <a:pPr algn="ctr">
              <a:lnSpc>
                <a:spcPct val="150000"/>
              </a:lnSpc>
            </a:pPr>
            <a:r>
              <a:rPr lang="zh-CN" altLang="en-US" sz="1400" dirty="0" smtClean="0">
                <a:solidFill>
                  <a:schemeClr val="bg1">
                    <a:lumMod val="50000"/>
                  </a:schemeClr>
                </a:solidFill>
                <a:latin typeface="汉仪旗黑-55简" panose="00020600040101010101" charset="-128"/>
                <a:ea typeface="汉仪旗黑-55简" panose="00020600040101010101" charset="-128"/>
                <a:cs typeface="汉仪旗黑-55简" panose="00020600040101010101" charset="-128"/>
                <a:sym typeface="汉仪旗黑-55简" panose="00020600040101010101" charset="-128"/>
              </a:rPr>
              <a:t>回顾第二部分，我们将人工智能驱动的歧视问题分为两类：（1）特定人群的差异化（2）</a:t>
            </a:r>
            <a:r>
              <a:rPr lang="zh-CN" altLang="en-US" sz="14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汉仪旗黑-55简" panose="00020600040101010101" charset="-128"/>
              </a:rPr>
              <a:t>非特定人群的差异化</a:t>
            </a:r>
            <a:endParaRPr lang="zh-CN" altLang="en-US" sz="14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汉仪旗黑-55简" panose="00020600040101010101" charset="-128"/>
            </a:endParaRPr>
          </a:p>
        </p:txBody>
      </p:sp>
      <p:sp>
        <p:nvSpPr>
          <p:cNvPr id="2" name="椭圆 1"/>
          <p:cNvSpPr/>
          <p:nvPr/>
        </p:nvSpPr>
        <p:spPr>
          <a:xfrm>
            <a:off x="5575266" y="2095500"/>
            <a:ext cx="1333500" cy="13335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4800">
                <a:latin typeface="汉仪粗宋简" panose="02010600000101010101" charset="-122"/>
                <a:ea typeface="汉仪粗宋简" panose="02010600000101010101" charset="-122"/>
                <a:cs typeface="汉仪旗黑-55简" panose="00020600040101010101" charset="-128"/>
              </a:rPr>
              <a:t>4</a:t>
            </a:r>
            <a:endParaRPr lang="en-US" altLang="zh-CN" sz="4800">
              <a:latin typeface="汉仪粗宋简" panose="02010600000101010101" charset="-122"/>
              <a:ea typeface="汉仪粗宋简" panose="02010600000101010101" charset="-122"/>
              <a:cs typeface="汉仪旗黑-55简" panose="00020600040101010101" charset="-128"/>
            </a:endParaRPr>
          </a:p>
        </p:txBody>
      </p:sp>
      <p:grpSp>
        <p:nvGrpSpPr>
          <p:cNvPr id="25" name="组合 24"/>
          <p:cNvGrpSpPr/>
          <p:nvPr/>
        </p:nvGrpSpPr>
        <p:grpSpPr>
          <a:xfrm rot="0" flipH="1" flipV="1">
            <a:off x="2753995" y="520065"/>
            <a:ext cx="624840" cy="626745"/>
            <a:chOff x="3136787" y="5505123"/>
            <a:chExt cx="625153" cy="626461"/>
          </a:xfrm>
        </p:grpSpPr>
        <p:sp>
          <p:nvSpPr>
            <p:cNvPr id="18" name="Oval 16"/>
            <p:cNvSpPr>
              <a:spLocks noChangeArrowheads="1"/>
            </p:cNvSpPr>
            <p:nvPr/>
          </p:nvSpPr>
          <p:spPr bwMode="auto">
            <a:xfrm>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5" name="组合 4"/>
          <p:cNvGrpSpPr/>
          <p:nvPr/>
        </p:nvGrpSpPr>
        <p:grpSpPr>
          <a:xfrm>
            <a:off x="11429365" y="409575"/>
            <a:ext cx="322580" cy="1576070"/>
            <a:chOff x="18027" y="5881"/>
            <a:chExt cx="508" cy="2482"/>
          </a:xfrm>
        </p:grpSpPr>
        <p:sp>
          <p:nvSpPr>
            <p:cNvPr id="6" name="椭圆 5"/>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7" name="椭圆 6"/>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 name="椭圆 7"/>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3" name="椭圆 12"/>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4" name="椭圆 13"/>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2" name="椭圆 21"/>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3" name="椭圆 22"/>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6" name="椭圆 25"/>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7" name="椭圆 26"/>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1" name="椭圆 30"/>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3" name="椭圆 62"/>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1" name="椭圆 80"/>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4</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35" name="Docer Falling Dust PPT demo 8"/>
          <p:cNvSpPr/>
          <p:nvPr>
            <p:custDataLst>
              <p:tags r:id="rId1"/>
            </p:custDataLst>
          </p:nvPr>
        </p:nvSpPr>
        <p:spPr>
          <a:xfrm>
            <a:off x="1981835" y="2146935"/>
            <a:ext cx="2955925" cy="460375"/>
          </a:xfrm>
          <a:prstGeom prst="rect">
            <a:avLst/>
          </a:prstGeom>
        </p:spPr>
        <p:txBody>
          <a:bodyPr wrap="square">
            <a:spAutoFit/>
          </a:bodyPr>
          <a:p>
            <a:pPr algn="l">
              <a:lnSpc>
                <a:spcPct val="100000"/>
              </a:lnSpc>
            </a:pPr>
            <a:r>
              <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完全封闭的法律体系</a:t>
            </a:r>
            <a:endPar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45" name="Docer Falling Dust PPT demo"/>
          <p:cNvCxnSpPr/>
          <p:nvPr>
            <p:custDataLst>
              <p:tags r:id="rId2"/>
            </p:custDataLst>
          </p:nvPr>
        </p:nvCxnSpPr>
        <p:spPr>
          <a:xfrm flipH="1">
            <a:off x="1285875" y="3909060"/>
            <a:ext cx="4680000" cy="0"/>
          </a:xfrm>
          <a:prstGeom prst="line">
            <a:avLst/>
          </a:prstGeom>
          <a:ln w="25400">
            <a:gradFill>
              <a:gsLst>
                <a:gs pos="0">
                  <a:schemeClr val="bg1"/>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36" name="Docer Falling Dust PPT demo 8"/>
          <p:cNvSpPr/>
          <p:nvPr>
            <p:custDataLst>
              <p:tags r:id="rId3"/>
            </p:custDataLst>
          </p:nvPr>
        </p:nvSpPr>
        <p:spPr>
          <a:xfrm>
            <a:off x="4114165" y="1204595"/>
            <a:ext cx="4119880" cy="829945"/>
          </a:xfrm>
          <a:prstGeom prst="rect">
            <a:avLst/>
          </a:prstGeom>
        </p:spPr>
        <p:txBody>
          <a:bodyPr wrap="square">
            <a:spAutoFit/>
          </a:bodyPr>
          <a:p>
            <a:pPr algn="ctr">
              <a:lnSpc>
                <a:spcPct val="100000"/>
              </a:lnSpc>
            </a:pPr>
            <a:r>
              <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完全封闭、开放的法律体系难以适用算法歧视</a:t>
            </a:r>
            <a:endPar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37" name="Docer Falling Dust PPT demo"/>
          <p:cNvCxnSpPr/>
          <p:nvPr>
            <p:custDataLst>
              <p:tags r:id="rId4"/>
            </p:custDataLst>
          </p:nvPr>
        </p:nvCxnSpPr>
        <p:spPr>
          <a:xfrm flipH="1">
            <a:off x="8449945" y="1575117"/>
            <a:ext cx="882015" cy="0"/>
          </a:xfrm>
          <a:prstGeom prst="line">
            <a:avLst/>
          </a:prstGeom>
          <a:ln w="25400">
            <a:gradFill>
              <a:gsLst>
                <a:gs pos="0">
                  <a:schemeClr val="bg1"/>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38" name="Docer Falling Dust PPT demo"/>
          <p:cNvCxnSpPr/>
          <p:nvPr>
            <p:custDataLst>
              <p:tags r:id="rId5"/>
            </p:custDataLst>
          </p:nvPr>
        </p:nvCxnSpPr>
        <p:spPr>
          <a:xfrm>
            <a:off x="3018790" y="1575117"/>
            <a:ext cx="882015" cy="0"/>
          </a:xfrm>
          <a:prstGeom prst="line">
            <a:avLst/>
          </a:prstGeom>
          <a:ln w="25400">
            <a:gradFill>
              <a:gsLst>
                <a:gs pos="0">
                  <a:schemeClr val="bg1"/>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39" name="Docer Falling Dust PPT demo 8"/>
          <p:cNvSpPr/>
          <p:nvPr>
            <p:custDataLst>
              <p:tags r:id="rId6"/>
            </p:custDataLst>
          </p:nvPr>
        </p:nvSpPr>
        <p:spPr>
          <a:xfrm>
            <a:off x="1285875" y="2101215"/>
            <a:ext cx="1021080" cy="583565"/>
          </a:xfrm>
          <a:prstGeom prst="rect">
            <a:avLst/>
          </a:prstGeom>
        </p:spPr>
        <p:txBody>
          <a:bodyPr wrap="square">
            <a:spAutoFit/>
          </a:bodyPr>
          <a:p>
            <a:pPr algn="l">
              <a:lnSpc>
                <a:spcPct val="100000"/>
              </a:lnSpc>
            </a:pPr>
            <a:r>
              <a:rPr lang="en-US" altLang="zh-CN" sz="32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01</a:t>
            </a:r>
            <a:endParaRPr lang="en-US" altLang="zh-CN" sz="32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40" name="Docer Falling Dust PPT demo 9"/>
          <p:cNvSpPr/>
          <p:nvPr>
            <p:custDataLst>
              <p:tags r:id="rId7"/>
            </p:custDataLst>
          </p:nvPr>
        </p:nvSpPr>
        <p:spPr>
          <a:xfrm>
            <a:off x="1466215" y="4633595"/>
            <a:ext cx="7865745" cy="1460500"/>
          </a:xfrm>
          <a:prstGeom prst="rect">
            <a:avLst/>
          </a:prstGeom>
        </p:spPr>
        <p:txBody>
          <a:bodyPr wrap="square">
            <a:noAutofit/>
          </a:bodyPr>
          <a:p>
            <a:pPr marL="285750" lvl="0" indent="-285750" algn="l">
              <a:lnSpc>
                <a:spcPct val="150000"/>
              </a:lnSpc>
              <a:buClrTx/>
              <a:buSzTx/>
              <a:buFont typeface="Arial" panose="020B0604020202020204" pitchFamily="34" charset="0"/>
              <a:buChar char="•"/>
            </a:pPr>
            <a:r>
              <a:rPr lang="zh-CN" altLang="en-US" sz="1400" dirty="0" smtClean="0">
                <a:solidFill>
                  <a:schemeClr val="tx1"/>
                </a:solidFill>
                <a:latin typeface="汉仪旗黑-55简" panose="00020600040101010101" charset="-128"/>
                <a:ea typeface="汉仪旗黑-55简" panose="00020600040101010101" charset="-128"/>
                <a:cs typeface="+mn-ea"/>
                <a:sym typeface="汉仪旗黑-55简" panose="00020600040101010101" charset="-128"/>
              </a:rPr>
              <a:t>开放的法律体系使得企业在开发算法时</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缺乏法律确定性，</a:t>
            </a:r>
            <a:r>
              <a:rPr lang="zh-CN" altLang="en-US" sz="1400" dirty="0" smtClean="0">
                <a:solidFill>
                  <a:schemeClr val="tx1"/>
                </a:solidFill>
                <a:latin typeface="汉仪旗黑-55简" panose="00020600040101010101" charset="-128"/>
                <a:ea typeface="汉仪旗黑-55简" panose="00020600040101010101" charset="-128"/>
                <a:cs typeface="+mn-ea"/>
                <a:sym typeface="汉仪旗黑-55简" panose="00020600040101010101" charset="-128"/>
              </a:rPr>
              <a:t>导致在每一个人工智能驱动的差异化应用中，公司可能需要展示</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差异待遇</a:t>
            </a:r>
            <a:r>
              <a:rPr lang="zh-CN" altLang="en-US" sz="1400" dirty="0" smtClean="0">
                <a:solidFill>
                  <a:schemeClr val="tx1"/>
                </a:solidFill>
                <a:latin typeface="汉仪旗黑-55简" panose="00020600040101010101" charset="-128"/>
                <a:ea typeface="汉仪旗黑-55简" panose="00020600040101010101" charset="-128"/>
                <a:cs typeface="+mn-ea"/>
                <a:sym typeface="汉仪旗黑-55简" panose="00020600040101010101" charset="-128"/>
              </a:rPr>
              <a:t>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合理理由</a:t>
            </a:r>
            <a:endParaRPr lang="zh-CN" altLang="en-US" sz="1400" dirty="0" smtClean="0">
              <a:solidFill>
                <a:schemeClr val="tx1"/>
              </a:solidFill>
              <a:latin typeface="汉仪旗黑-55简" panose="00020600040101010101" charset="-128"/>
              <a:ea typeface="汉仪旗黑-55简" panose="00020600040101010101" charset="-128"/>
              <a:cs typeface="+mn-ea"/>
              <a:sym typeface="汉仪旗黑-55简" panose="00020600040101010101" charset="-128"/>
            </a:endParaRPr>
          </a:p>
          <a:p>
            <a:pPr marL="285750" lvl="0" indent="-285750" algn="l">
              <a:lnSpc>
                <a:spcPct val="150000"/>
              </a:lnSpc>
              <a:buClrTx/>
              <a:buSzTx/>
              <a:buFont typeface="Arial" panose="020B0604020202020204" pitchFamily="34" charset="0"/>
              <a:buChar char="•"/>
            </a:pPr>
            <a:r>
              <a:rPr lang="zh-CN" altLang="en-US" sz="1400" dirty="0" smtClean="0">
                <a:solidFill>
                  <a:schemeClr val="tx1"/>
                </a:solidFill>
                <a:latin typeface="汉仪旗黑-55简" panose="00020600040101010101" charset="-128"/>
                <a:ea typeface="汉仪旗黑-55简" panose="00020600040101010101" charset="-128"/>
                <a:cs typeface="+mn-ea"/>
                <a:sym typeface="汉仪旗黑-55简" panose="00020600040101010101" charset="-128"/>
              </a:rPr>
              <a:t>许多算法都是不可解释的（黑箱），尤其当算法采用复杂结构或大规模参数时。具体表现为，其在处理大规模数据和复杂任务时表现出色，但其内部机制通常难以被直观解释。给企业带来很大负担，</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抑制</a:t>
            </a:r>
            <a:r>
              <a:rPr lang="zh-CN" altLang="en-US" sz="1400" dirty="0" smtClean="0">
                <a:solidFill>
                  <a:schemeClr val="tx1"/>
                </a:solidFill>
                <a:latin typeface="汉仪旗黑-55简" panose="00020600040101010101" charset="-128"/>
                <a:ea typeface="汉仪旗黑-55简" panose="00020600040101010101" charset="-128"/>
                <a:cs typeface="+mn-ea"/>
                <a:sym typeface="汉仪旗黑-55简" panose="00020600040101010101" charset="-128"/>
              </a:rPr>
              <a:t>科技创新</a:t>
            </a:r>
            <a:endParaRPr lang="zh-CN" altLang="en-US" sz="1400" dirty="0" smtClean="0">
              <a:solidFill>
                <a:schemeClr val="tx1"/>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42" name="Docer Falling Dust PPT demo 8"/>
          <p:cNvSpPr/>
          <p:nvPr>
            <p:custDataLst>
              <p:tags r:id="rId8"/>
            </p:custDataLst>
          </p:nvPr>
        </p:nvSpPr>
        <p:spPr>
          <a:xfrm>
            <a:off x="2033270" y="4215765"/>
            <a:ext cx="3425190" cy="460375"/>
          </a:xfrm>
          <a:prstGeom prst="rect">
            <a:avLst/>
          </a:prstGeom>
        </p:spPr>
        <p:txBody>
          <a:bodyPr wrap="square">
            <a:spAutoFit/>
          </a:bodyPr>
          <a:p>
            <a:pPr algn="l">
              <a:lnSpc>
                <a:spcPct val="100000"/>
              </a:lnSpc>
            </a:pPr>
            <a:r>
              <a:rPr lang="zh-CN" altLang="en-US" sz="24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完全开放的法律体系</a:t>
            </a:r>
            <a:endParaRPr lang="zh-CN" altLang="en-US" sz="24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43" name="Docer Falling Dust PPT demo"/>
          <p:cNvCxnSpPr/>
          <p:nvPr>
            <p:custDataLst>
              <p:tags r:id="rId9"/>
            </p:custDataLst>
          </p:nvPr>
        </p:nvCxnSpPr>
        <p:spPr>
          <a:xfrm flipH="1">
            <a:off x="1286510" y="6384290"/>
            <a:ext cx="4680000" cy="0"/>
          </a:xfrm>
          <a:prstGeom prst="line">
            <a:avLst/>
          </a:prstGeom>
          <a:ln w="25400">
            <a:gradFill>
              <a:gsLst>
                <a:gs pos="0">
                  <a:schemeClr val="bg1"/>
                </a:gs>
                <a:gs pos="100000">
                  <a:schemeClr val="accent2"/>
                </a:gs>
              </a:gsLst>
              <a:lin ang="0" scaled="0"/>
            </a:gradFill>
          </a:ln>
        </p:spPr>
        <p:style>
          <a:lnRef idx="1">
            <a:schemeClr val="accent1"/>
          </a:lnRef>
          <a:fillRef idx="0">
            <a:schemeClr val="accent1"/>
          </a:fillRef>
          <a:effectRef idx="0">
            <a:schemeClr val="accent1"/>
          </a:effectRef>
          <a:fontRef idx="minor">
            <a:schemeClr val="tx1"/>
          </a:fontRef>
        </p:style>
      </p:cxnSp>
      <p:sp>
        <p:nvSpPr>
          <p:cNvPr id="44" name="Docer Falling Dust PPT demo 8"/>
          <p:cNvSpPr/>
          <p:nvPr>
            <p:custDataLst>
              <p:tags r:id="rId10"/>
            </p:custDataLst>
          </p:nvPr>
        </p:nvSpPr>
        <p:spPr>
          <a:xfrm>
            <a:off x="1286510" y="4170045"/>
            <a:ext cx="1021080" cy="583565"/>
          </a:xfrm>
          <a:prstGeom prst="rect">
            <a:avLst/>
          </a:prstGeom>
        </p:spPr>
        <p:txBody>
          <a:bodyPr wrap="square">
            <a:spAutoFit/>
          </a:bodyPr>
          <a:p>
            <a:pPr algn="l">
              <a:lnSpc>
                <a:spcPct val="100000"/>
              </a:lnSpc>
            </a:pPr>
            <a:r>
              <a:rPr lang="en-US" altLang="zh-CN" sz="32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02</a:t>
            </a:r>
            <a:endParaRPr lang="en-US" altLang="zh-CN" sz="32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64" name="Docer Falling Dust PPT demo"/>
          <p:cNvSpPr/>
          <p:nvPr>
            <p:custDataLst>
              <p:tags r:id="rId11"/>
            </p:custDataLst>
          </p:nvPr>
        </p:nvSpPr>
        <p:spPr bwMode="auto">
          <a:xfrm>
            <a:off x="9432290" y="2138680"/>
            <a:ext cx="1447165" cy="1503045"/>
          </a:xfrm>
          <a:prstGeom prst="rect">
            <a:avLst/>
          </a:prstGeom>
          <a:solidFill>
            <a:schemeClr val="accent2"/>
          </a:solidFill>
          <a:ln>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69" name="Docer Falling Dust PPT demo"/>
          <p:cNvSpPr/>
          <p:nvPr>
            <p:custDataLst>
              <p:tags r:id="rId12"/>
            </p:custDataLst>
          </p:nvPr>
        </p:nvSpPr>
        <p:spPr bwMode="auto">
          <a:xfrm>
            <a:off x="9432290" y="4561205"/>
            <a:ext cx="1447165" cy="1503045"/>
          </a:xfrm>
          <a:prstGeom prst="rect">
            <a:avLst/>
          </a:prstGeom>
          <a:solidFill>
            <a:schemeClr val="accent4"/>
          </a:solidFill>
          <a:ln>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72" name="Docer Falling Dust PPT demo"/>
          <p:cNvSpPr/>
          <p:nvPr>
            <p:custDataLst>
              <p:tags r:id="rId13"/>
            </p:custDataLst>
          </p:nvPr>
        </p:nvSpPr>
        <p:spPr bwMode="auto">
          <a:xfrm>
            <a:off x="9682480" y="2402205"/>
            <a:ext cx="935355" cy="975995"/>
          </a:xfrm>
          <a:prstGeom prst="rect">
            <a:avLst/>
          </a:prstGeom>
          <a:solidFill>
            <a:schemeClr val="bg1"/>
          </a:solidFill>
          <a:ln>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74" name="Docer Falling Dust PPT demo"/>
          <p:cNvSpPr/>
          <p:nvPr>
            <p:custDataLst>
              <p:tags r:id="rId14"/>
            </p:custDataLst>
          </p:nvPr>
        </p:nvSpPr>
        <p:spPr bwMode="auto">
          <a:xfrm>
            <a:off x="9682480" y="4813300"/>
            <a:ext cx="935355" cy="975995"/>
          </a:xfrm>
          <a:prstGeom prst="rect">
            <a:avLst/>
          </a:prstGeom>
          <a:solidFill>
            <a:schemeClr val="bg1"/>
          </a:solidFill>
          <a:ln>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149" name="Docer Falling Dust PPT demo"/>
          <p:cNvSpPr>
            <a:spLocks noEditPoints="1"/>
          </p:cNvSpPr>
          <p:nvPr>
            <p:custDataLst>
              <p:tags r:id="rId15"/>
            </p:custDataLst>
          </p:nvPr>
        </p:nvSpPr>
        <p:spPr bwMode="auto">
          <a:xfrm>
            <a:off x="9959975" y="5132705"/>
            <a:ext cx="398145" cy="314960"/>
          </a:xfrm>
          <a:custGeom>
            <a:avLst/>
            <a:gdLst>
              <a:gd name="T0" fmla="*/ 115 w 551"/>
              <a:gd name="T1" fmla="*/ 82 h 438"/>
              <a:gd name="T2" fmla="*/ 20 w 551"/>
              <a:gd name="T3" fmla="*/ 115 h 438"/>
              <a:gd name="T4" fmla="*/ 115 w 551"/>
              <a:gd name="T5" fmla="*/ 115 h 438"/>
              <a:gd name="T6" fmla="*/ 56 w 551"/>
              <a:gd name="T7" fmla="*/ 283 h 438"/>
              <a:gd name="T8" fmla="*/ 34 w 551"/>
              <a:gd name="T9" fmla="*/ 294 h 438"/>
              <a:gd name="T10" fmla="*/ 23 w 551"/>
              <a:gd name="T11" fmla="*/ 316 h 438"/>
              <a:gd name="T12" fmla="*/ 25 w 551"/>
              <a:gd name="T13" fmla="*/ 343 h 438"/>
              <a:gd name="T14" fmla="*/ 41 w 551"/>
              <a:gd name="T15" fmla="*/ 362 h 438"/>
              <a:gd name="T16" fmla="*/ 66 w 551"/>
              <a:gd name="T17" fmla="*/ 370 h 438"/>
              <a:gd name="T18" fmla="*/ 90 w 551"/>
              <a:gd name="T19" fmla="*/ 362 h 438"/>
              <a:gd name="T20" fmla="*/ 105 w 551"/>
              <a:gd name="T21" fmla="*/ 343 h 438"/>
              <a:gd name="T22" fmla="*/ 109 w 551"/>
              <a:gd name="T23" fmla="*/ 316 h 438"/>
              <a:gd name="T24" fmla="*/ 96 w 551"/>
              <a:gd name="T25" fmla="*/ 294 h 438"/>
              <a:gd name="T26" fmla="*/ 74 w 551"/>
              <a:gd name="T27" fmla="*/ 283 h 438"/>
              <a:gd name="T28" fmla="*/ 171 w 551"/>
              <a:gd name="T29" fmla="*/ 50 h 438"/>
              <a:gd name="T30" fmla="*/ 266 w 551"/>
              <a:gd name="T31" fmla="*/ 50 h 438"/>
              <a:gd name="T32" fmla="*/ 171 w 551"/>
              <a:gd name="T33" fmla="*/ 145 h 438"/>
              <a:gd name="T34" fmla="*/ 171 w 551"/>
              <a:gd name="T35" fmla="*/ 115 h 438"/>
              <a:gd name="T36" fmla="*/ 199 w 551"/>
              <a:gd name="T37" fmla="*/ 285 h 438"/>
              <a:gd name="T38" fmla="*/ 180 w 551"/>
              <a:gd name="T39" fmla="*/ 301 h 438"/>
              <a:gd name="T40" fmla="*/ 172 w 551"/>
              <a:gd name="T41" fmla="*/ 326 h 438"/>
              <a:gd name="T42" fmla="*/ 180 w 551"/>
              <a:gd name="T43" fmla="*/ 350 h 438"/>
              <a:gd name="T44" fmla="*/ 199 w 551"/>
              <a:gd name="T45" fmla="*/ 367 h 438"/>
              <a:gd name="T46" fmla="*/ 226 w 551"/>
              <a:gd name="T47" fmla="*/ 369 h 438"/>
              <a:gd name="T48" fmla="*/ 248 w 551"/>
              <a:gd name="T49" fmla="*/ 356 h 438"/>
              <a:gd name="T50" fmla="*/ 259 w 551"/>
              <a:gd name="T51" fmla="*/ 334 h 438"/>
              <a:gd name="T52" fmla="*/ 257 w 551"/>
              <a:gd name="T53" fmla="*/ 308 h 438"/>
              <a:gd name="T54" fmla="*/ 241 w 551"/>
              <a:gd name="T55" fmla="*/ 290 h 438"/>
              <a:gd name="T56" fmla="*/ 216 w 551"/>
              <a:gd name="T57" fmla="*/ 281 h 438"/>
              <a:gd name="T58" fmla="*/ 283 w 551"/>
              <a:gd name="T59" fmla="*/ 427 h 438"/>
              <a:gd name="T60" fmla="*/ 322 w 551"/>
              <a:gd name="T61" fmla="*/ 75 h 438"/>
              <a:gd name="T62" fmla="*/ 413 w 551"/>
              <a:gd name="T63" fmla="*/ 43 h 438"/>
              <a:gd name="T64" fmla="*/ 353 w 551"/>
              <a:gd name="T65" fmla="*/ 164 h 438"/>
              <a:gd name="T66" fmla="*/ 343 w 551"/>
              <a:gd name="T67" fmla="*/ 136 h 438"/>
              <a:gd name="T68" fmla="*/ 425 w 551"/>
              <a:gd name="T69" fmla="*/ 287 h 438"/>
              <a:gd name="T70" fmla="*/ 412 w 551"/>
              <a:gd name="T71" fmla="*/ 308 h 438"/>
              <a:gd name="T72" fmla="*/ 413 w 551"/>
              <a:gd name="T73" fmla="*/ 334 h 438"/>
              <a:gd name="T74" fmla="*/ 429 w 551"/>
              <a:gd name="T75" fmla="*/ 355 h 438"/>
              <a:gd name="T76" fmla="*/ 452 w 551"/>
              <a:gd name="T77" fmla="*/ 364 h 438"/>
              <a:gd name="T78" fmla="*/ 476 w 551"/>
              <a:gd name="T79" fmla="*/ 358 h 438"/>
              <a:gd name="T80" fmla="*/ 494 w 551"/>
              <a:gd name="T81" fmla="*/ 340 h 438"/>
              <a:gd name="T82" fmla="*/ 499 w 551"/>
              <a:gd name="T83" fmla="*/ 315 h 438"/>
              <a:gd name="T84" fmla="*/ 487 w 551"/>
              <a:gd name="T85" fmla="*/ 291 h 438"/>
              <a:gd name="T86" fmla="*/ 466 w 551"/>
              <a:gd name="T87" fmla="*/ 278 h 438"/>
              <a:gd name="T88" fmla="*/ 440 w 551"/>
              <a:gd name="T89" fmla="*/ 279 h 438"/>
              <a:gd name="T90" fmla="*/ 416 w 551"/>
              <a:gd name="T91" fmla="*/ 0 h 438"/>
              <a:gd name="T92" fmla="*/ 291 w 551"/>
              <a:gd name="T93" fmla="*/ 43 h 438"/>
              <a:gd name="T94" fmla="*/ 132 w 551"/>
              <a:gd name="T95" fmla="*/ 42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51" h="438">
                <a:moveTo>
                  <a:pt x="20" y="50"/>
                </a:moveTo>
                <a:lnTo>
                  <a:pt x="20" y="82"/>
                </a:lnTo>
                <a:lnTo>
                  <a:pt x="115" y="82"/>
                </a:lnTo>
                <a:lnTo>
                  <a:pt x="115" y="50"/>
                </a:lnTo>
                <a:lnTo>
                  <a:pt x="20" y="50"/>
                </a:lnTo>
                <a:close/>
                <a:moveTo>
                  <a:pt x="20" y="115"/>
                </a:moveTo>
                <a:lnTo>
                  <a:pt x="20" y="145"/>
                </a:lnTo>
                <a:lnTo>
                  <a:pt x="115" y="145"/>
                </a:lnTo>
                <a:lnTo>
                  <a:pt x="115" y="115"/>
                </a:lnTo>
                <a:lnTo>
                  <a:pt x="20" y="115"/>
                </a:lnTo>
                <a:close/>
                <a:moveTo>
                  <a:pt x="66" y="281"/>
                </a:moveTo>
                <a:lnTo>
                  <a:pt x="56" y="283"/>
                </a:lnTo>
                <a:lnTo>
                  <a:pt x="48" y="285"/>
                </a:lnTo>
                <a:lnTo>
                  <a:pt x="41" y="290"/>
                </a:lnTo>
                <a:lnTo>
                  <a:pt x="34" y="294"/>
                </a:lnTo>
                <a:lnTo>
                  <a:pt x="30" y="301"/>
                </a:lnTo>
                <a:lnTo>
                  <a:pt x="25" y="308"/>
                </a:lnTo>
                <a:lnTo>
                  <a:pt x="23" y="316"/>
                </a:lnTo>
                <a:lnTo>
                  <a:pt x="21" y="326"/>
                </a:lnTo>
                <a:lnTo>
                  <a:pt x="23" y="334"/>
                </a:lnTo>
                <a:lnTo>
                  <a:pt x="25" y="343"/>
                </a:lnTo>
                <a:lnTo>
                  <a:pt x="30" y="350"/>
                </a:lnTo>
                <a:lnTo>
                  <a:pt x="34" y="356"/>
                </a:lnTo>
                <a:lnTo>
                  <a:pt x="41" y="362"/>
                </a:lnTo>
                <a:lnTo>
                  <a:pt x="48" y="367"/>
                </a:lnTo>
                <a:lnTo>
                  <a:pt x="56" y="369"/>
                </a:lnTo>
                <a:lnTo>
                  <a:pt x="66" y="370"/>
                </a:lnTo>
                <a:lnTo>
                  <a:pt x="74" y="369"/>
                </a:lnTo>
                <a:lnTo>
                  <a:pt x="82" y="367"/>
                </a:lnTo>
                <a:lnTo>
                  <a:pt x="90" y="362"/>
                </a:lnTo>
                <a:lnTo>
                  <a:pt x="96" y="356"/>
                </a:lnTo>
                <a:lnTo>
                  <a:pt x="102" y="350"/>
                </a:lnTo>
                <a:lnTo>
                  <a:pt x="105" y="343"/>
                </a:lnTo>
                <a:lnTo>
                  <a:pt x="109" y="334"/>
                </a:lnTo>
                <a:lnTo>
                  <a:pt x="109" y="326"/>
                </a:lnTo>
                <a:lnTo>
                  <a:pt x="109" y="316"/>
                </a:lnTo>
                <a:lnTo>
                  <a:pt x="105" y="308"/>
                </a:lnTo>
                <a:lnTo>
                  <a:pt x="102" y="301"/>
                </a:lnTo>
                <a:lnTo>
                  <a:pt x="96" y="294"/>
                </a:lnTo>
                <a:lnTo>
                  <a:pt x="90" y="290"/>
                </a:lnTo>
                <a:lnTo>
                  <a:pt x="82" y="285"/>
                </a:lnTo>
                <a:lnTo>
                  <a:pt x="74" y="283"/>
                </a:lnTo>
                <a:lnTo>
                  <a:pt x="66" y="281"/>
                </a:lnTo>
                <a:lnTo>
                  <a:pt x="66" y="281"/>
                </a:lnTo>
                <a:close/>
                <a:moveTo>
                  <a:pt x="171" y="50"/>
                </a:moveTo>
                <a:lnTo>
                  <a:pt x="171" y="82"/>
                </a:lnTo>
                <a:lnTo>
                  <a:pt x="266" y="82"/>
                </a:lnTo>
                <a:lnTo>
                  <a:pt x="266" y="50"/>
                </a:lnTo>
                <a:lnTo>
                  <a:pt x="171" y="50"/>
                </a:lnTo>
                <a:close/>
                <a:moveTo>
                  <a:pt x="171" y="115"/>
                </a:moveTo>
                <a:lnTo>
                  <a:pt x="171" y="145"/>
                </a:lnTo>
                <a:lnTo>
                  <a:pt x="266" y="145"/>
                </a:lnTo>
                <a:lnTo>
                  <a:pt x="266" y="115"/>
                </a:lnTo>
                <a:lnTo>
                  <a:pt x="171" y="115"/>
                </a:lnTo>
                <a:close/>
                <a:moveTo>
                  <a:pt x="216" y="281"/>
                </a:moveTo>
                <a:lnTo>
                  <a:pt x="208" y="283"/>
                </a:lnTo>
                <a:lnTo>
                  <a:pt x="199" y="285"/>
                </a:lnTo>
                <a:lnTo>
                  <a:pt x="192" y="290"/>
                </a:lnTo>
                <a:lnTo>
                  <a:pt x="186" y="294"/>
                </a:lnTo>
                <a:lnTo>
                  <a:pt x="180" y="301"/>
                </a:lnTo>
                <a:lnTo>
                  <a:pt x="175" y="308"/>
                </a:lnTo>
                <a:lnTo>
                  <a:pt x="173" y="316"/>
                </a:lnTo>
                <a:lnTo>
                  <a:pt x="172" y="326"/>
                </a:lnTo>
                <a:lnTo>
                  <a:pt x="173" y="334"/>
                </a:lnTo>
                <a:lnTo>
                  <a:pt x="175" y="343"/>
                </a:lnTo>
                <a:lnTo>
                  <a:pt x="180" y="350"/>
                </a:lnTo>
                <a:lnTo>
                  <a:pt x="186" y="356"/>
                </a:lnTo>
                <a:lnTo>
                  <a:pt x="192" y="362"/>
                </a:lnTo>
                <a:lnTo>
                  <a:pt x="199" y="367"/>
                </a:lnTo>
                <a:lnTo>
                  <a:pt x="208" y="369"/>
                </a:lnTo>
                <a:lnTo>
                  <a:pt x="216" y="370"/>
                </a:lnTo>
                <a:lnTo>
                  <a:pt x="226" y="369"/>
                </a:lnTo>
                <a:lnTo>
                  <a:pt x="234" y="367"/>
                </a:lnTo>
                <a:lnTo>
                  <a:pt x="241" y="362"/>
                </a:lnTo>
                <a:lnTo>
                  <a:pt x="248" y="356"/>
                </a:lnTo>
                <a:lnTo>
                  <a:pt x="252" y="350"/>
                </a:lnTo>
                <a:lnTo>
                  <a:pt x="257" y="343"/>
                </a:lnTo>
                <a:lnTo>
                  <a:pt x="259" y="334"/>
                </a:lnTo>
                <a:lnTo>
                  <a:pt x="261" y="326"/>
                </a:lnTo>
                <a:lnTo>
                  <a:pt x="259" y="316"/>
                </a:lnTo>
                <a:lnTo>
                  <a:pt x="257" y="308"/>
                </a:lnTo>
                <a:lnTo>
                  <a:pt x="252" y="301"/>
                </a:lnTo>
                <a:lnTo>
                  <a:pt x="248" y="294"/>
                </a:lnTo>
                <a:lnTo>
                  <a:pt x="241" y="290"/>
                </a:lnTo>
                <a:lnTo>
                  <a:pt x="234" y="285"/>
                </a:lnTo>
                <a:lnTo>
                  <a:pt x="226" y="283"/>
                </a:lnTo>
                <a:lnTo>
                  <a:pt x="216" y="281"/>
                </a:lnTo>
                <a:close/>
                <a:moveTo>
                  <a:pt x="152" y="11"/>
                </a:moveTo>
                <a:lnTo>
                  <a:pt x="283" y="11"/>
                </a:lnTo>
                <a:lnTo>
                  <a:pt x="283" y="427"/>
                </a:lnTo>
                <a:lnTo>
                  <a:pt x="152" y="427"/>
                </a:lnTo>
                <a:lnTo>
                  <a:pt x="152" y="11"/>
                </a:lnTo>
                <a:close/>
                <a:moveTo>
                  <a:pt x="322" y="75"/>
                </a:moveTo>
                <a:lnTo>
                  <a:pt x="333" y="104"/>
                </a:lnTo>
                <a:lnTo>
                  <a:pt x="423" y="73"/>
                </a:lnTo>
                <a:lnTo>
                  <a:pt x="413" y="43"/>
                </a:lnTo>
                <a:lnTo>
                  <a:pt x="322" y="75"/>
                </a:lnTo>
                <a:close/>
                <a:moveTo>
                  <a:pt x="343" y="136"/>
                </a:moveTo>
                <a:lnTo>
                  <a:pt x="353" y="164"/>
                </a:lnTo>
                <a:lnTo>
                  <a:pt x="444" y="133"/>
                </a:lnTo>
                <a:lnTo>
                  <a:pt x="433" y="104"/>
                </a:lnTo>
                <a:lnTo>
                  <a:pt x="343" y="136"/>
                </a:lnTo>
                <a:close/>
                <a:moveTo>
                  <a:pt x="440" y="279"/>
                </a:moveTo>
                <a:lnTo>
                  <a:pt x="432" y="283"/>
                </a:lnTo>
                <a:lnTo>
                  <a:pt x="425" y="287"/>
                </a:lnTo>
                <a:lnTo>
                  <a:pt x="419" y="294"/>
                </a:lnTo>
                <a:lnTo>
                  <a:pt x="415" y="301"/>
                </a:lnTo>
                <a:lnTo>
                  <a:pt x="412" y="308"/>
                </a:lnTo>
                <a:lnTo>
                  <a:pt x="411" y="318"/>
                </a:lnTo>
                <a:lnTo>
                  <a:pt x="411" y="326"/>
                </a:lnTo>
                <a:lnTo>
                  <a:pt x="413" y="334"/>
                </a:lnTo>
                <a:lnTo>
                  <a:pt x="417" y="342"/>
                </a:lnTo>
                <a:lnTo>
                  <a:pt x="422" y="349"/>
                </a:lnTo>
                <a:lnTo>
                  <a:pt x="429" y="355"/>
                </a:lnTo>
                <a:lnTo>
                  <a:pt x="436" y="360"/>
                </a:lnTo>
                <a:lnTo>
                  <a:pt x="443" y="363"/>
                </a:lnTo>
                <a:lnTo>
                  <a:pt x="452" y="364"/>
                </a:lnTo>
                <a:lnTo>
                  <a:pt x="460" y="364"/>
                </a:lnTo>
                <a:lnTo>
                  <a:pt x="468" y="362"/>
                </a:lnTo>
                <a:lnTo>
                  <a:pt x="476" y="358"/>
                </a:lnTo>
                <a:lnTo>
                  <a:pt x="483" y="353"/>
                </a:lnTo>
                <a:lnTo>
                  <a:pt x="489" y="347"/>
                </a:lnTo>
                <a:lnTo>
                  <a:pt x="494" y="340"/>
                </a:lnTo>
                <a:lnTo>
                  <a:pt x="497" y="332"/>
                </a:lnTo>
                <a:lnTo>
                  <a:pt x="499" y="323"/>
                </a:lnTo>
                <a:lnTo>
                  <a:pt x="499" y="315"/>
                </a:lnTo>
                <a:lnTo>
                  <a:pt x="496" y="306"/>
                </a:lnTo>
                <a:lnTo>
                  <a:pt x="493" y="298"/>
                </a:lnTo>
                <a:lnTo>
                  <a:pt x="487" y="291"/>
                </a:lnTo>
                <a:lnTo>
                  <a:pt x="481" y="285"/>
                </a:lnTo>
                <a:lnTo>
                  <a:pt x="474" y="280"/>
                </a:lnTo>
                <a:lnTo>
                  <a:pt x="466" y="278"/>
                </a:lnTo>
                <a:lnTo>
                  <a:pt x="458" y="277"/>
                </a:lnTo>
                <a:lnTo>
                  <a:pt x="450" y="277"/>
                </a:lnTo>
                <a:lnTo>
                  <a:pt x="440" y="279"/>
                </a:lnTo>
                <a:lnTo>
                  <a:pt x="440" y="279"/>
                </a:lnTo>
                <a:close/>
                <a:moveTo>
                  <a:pt x="291" y="43"/>
                </a:moveTo>
                <a:lnTo>
                  <a:pt x="416" y="0"/>
                </a:lnTo>
                <a:lnTo>
                  <a:pt x="551" y="396"/>
                </a:lnTo>
                <a:lnTo>
                  <a:pt x="426" y="438"/>
                </a:lnTo>
                <a:lnTo>
                  <a:pt x="291" y="43"/>
                </a:lnTo>
                <a:close/>
                <a:moveTo>
                  <a:pt x="0" y="11"/>
                </a:moveTo>
                <a:lnTo>
                  <a:pt x="132" y="11"/>
                </a:lnTo>
                <a:lnTo>
                  <a:pt x="132" y="427"/>
                </a:lnTo>
                <a:lnTo>
                  <a:pt x="0" y="427"/>
                </a:lnTo>
                <a:lnTo>
                  <a:pt x="0" y="11"/>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1155" name="Docer Falling Dust PPT demo"/>
          <p:cNvSpPr>
            <a:spLocks noEditPoints="1"/>
          </p:cNvSpPr>
          <p:nvPr>
            <p:custDataLst>
              <p:tags r:id="rId16"/>
            </p:custDataLst>
          </p:nvPr>
        </p:nvSpPr>
        <p:spPr bwMode="auto">
          <a:xfrm>
            <a:off x="9959975" y="2727325"/>
            <a:ext cx="380365" cy="366395"/>
          </a:xfrm>
          <a:custGeom>
            <a:avLst/>
            <a:gdLst>
              <a:gd name="T0" fmla="*/ 64 w 526"/>
              <a:gd name="T1" fmla="*/ 45 h 509"/>
              <a:gd name="T2" fmla="*/ 52 w 526"/>
              <a:gd name="T3" fmla="*/ 52 h 509"/>
              <a:gd name="T4" fmla="*/ 46 w 526"/>
              <a:gd name="T5" fmla="*/ 60 h 509"/>
              <a:gd name="T6" fmla="*/ 45 w 526"/>
              <a:gd name="T7" fmla="*/ 328 h 509"/>
              <a:gd name="T8" fmla="*/ 48 w 526"/>
              <a:gd name="T9" fmla="*/ 342 h 509"/>
              <a:gd name="T10" fmla="*/ 60 w 526"/>
              <a:gd name="T11" fmla="*/ 352 h 509"/>
              <a:gd name="T12" fmla="*/ 305 w 526"/>
              <a:gd name="T13" fmla="*/ 354 h 509"/>
              <a:gd name="T14" fmla="*/ 327 w 526"/>
              <a:gd name="T15" fmla="*/ 416 h 509"/>
              <a:gd name="T16" fmla="*/ 376 w 526"/>
              <a:gd name="T17" fmla="*/ 354 h 509"/>
              <a:gd name="T18" fmla="*/ 467 w 526"/>
              <a:gd name="T19" fmla="*/ 352 h 509"/>
              <a:gd name="T20" fmla="*/ 475 w 526"/>
              <a:gd name="T21" fmla="*/ 346 h 509"/>
              <a:gd name="T22" fmla="*/ 482 w 526"/>
              <a:gd name="T23" fmla="*/ 334 h 509"/>
              <a:gd name="T24" fmla="*/ 482 w 526"/>
              <a:gd name="T25" fmla="*/ 65 h 509"/>
              <a:gd name="T26" fmla="*/ 475 w 526"/>
              <a:gd name="T27" fmla="*/ 52 h 509"/>
              <a:gd name="T28" fmla="*/ 462 w 526"/>
              <a:gd name="T29" fmla="*/ 45 h 509"/>
              <a:gd name="T30" fmla="*/ 117 w 526"/>
              <a:gd name="T31" fmla="*/ 140 h 509"/>
              <a:gd name="T32" fmla="*/ 117 w 526"/>
              <a:gd name="T33" fmla="*/ 111 h 509"/>
              <a:gd name="T34" fmla="*/ 417 w 526"/>
              <a:gd name="T35" fmla="*/ 209 h 509"/>
              <a:gd name="T36" fmla="*/ 117 w 526"/>
              <a:gd name="T37" fmla="*/ 255 h 509"/>
              <a:gd name="T38" fmla="*/ 417 w 526"/>
              <a:gd name="T39" fmla="*/ 255 h 509"/>
              <a:gd name="T40" fmla="*/ 458 w 526"/>
              <a:gd name="T41" fmla="*/ 0 h 509"/>
              <a:gd name="T42" fmla="*/ 477 w 526"/>
              <a:gd name="T43" fmla="*/ 3 h 509"/>
              <a:gd name="T44" fmla="*/ 496 w 526"/>
              <a:gd name="T45" fmla="*/ 12 h 509"/>
              <a:gd name="T46" fmla="*/ 510 w 526"/>
              <a:gd name="T47" fmla="*/ 25 h 509"/>
              <a:gd name="T48" fmla="*/ 521 w 526"/>
              <a:gd name="T49" fmla="*/ 42 h 509"/>
              <a:gd name="T50" fmla="*/ 526 w 526"/>
              <a:gd name="T51" fmla="*/ 62 h 509"/>
              <a:gd name="T52" fmla="*/ 526 w 526"/>
              <a:gd name="T53" fmla="*/ 335 h 509"/>
              <a:gd name="T54" fmla="*/ 521 w 526"/>
              <a:gd name="T55" fmla="*/ 355 h 509"/>
              <a:gd name="T56" fmla="*/ 510 w 526"/>
              <a:gd name="T57" fmla="*/ 373 h 509"/>
              <a:gd name="T58" fmla="*/ 501 w 526"/>
              <a:gd name="T59" fmla="*/ 382 h 509"/>
              <a:gd name="T60" fmla="*/ 484 w 526"/>
              <a:gd name="T61" fmla="*/ 392 h 509"/>
              <a:gd name="T62" fmla="*/ 465 w 526"/>
              <a:gd name="T63" fmla="*/ 397 h 509"/>
              <a:gd name="T64" fmla="*/ 323 w 526"/>
              <a:gd name="T65" fmla="*/ 509 h 509"/>
              <a:gd name="T66" fmla="*/ 69 w 526"/>
              <a:gd name="T67" fmla="*/ 397 h 509"/>
              <a:gd name="T68" fmla="*/ 49 w 526"/>
              <a:gd name="T69" fmla="*/ 395 h 509"/>
              <a:gd name="T70" fmla="*/ 31 w 526"/>
              <a:gd name="T71" fmla="*/ 385 h 509"/>
              <a:gd name="T72" fmla="*/ 20 w 526"/>
              <a:gd name="T73" fmla="*/ 377 h 509"/>
              <a:gd name="T74" fmla="*/ 8 w 526"/>
              <a:gd name="T75" fmla="*/ 361 h 509"/>
              <a:gd name="T76" fmla="*/ 1 w 526"/>
              <a:gd name="T77" fmla="*/ 342 h 509"/>
              <a:gd name="T78" fmla="*/ 0 w 526"/>
              <a:gd name="T79" fmla="*/ 69 h 509"/>
              <a:gd name="T80" fmla="*/ 4 w 526"/>
              <a:gd name="T81" fmla="*/ 48 h 509"/>
              <a:gd name="T82" fmla="*/ 12 w 526"/>
              <a:gd name="T83" fmla="*/ 31 h 509"/>
              <a:gd name="T84" fmla="*/ 20 w 526"/>
              <a:gd name="T85" fmla="*/ 20 h 509"/>
              <a:gd name="T86" fmla="*/ 36 w 526"/>
              <a:gd name="T87" fmla="*/ 9 h 509"/>
              <a:gd name="T88" fmla="*/ 55 w 526"/>
              <a:gd name="T89" fmla="*/ 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6" h="509">
                <a:moveTo>
                  <a:pt x="458" y="44"/>
                </a:moveTo>
                <a:lnTo>
                  <a:pt x="69" y="44"/>
                </a:lnTo>
                <a:lnTo>
                  <a:pt x="64" y="45"/>
                </a:lnTo>
                <a:lnTo>
                  <a:pt x="60" y="46"/>
                </a:lnTo>
                <a:lnTo>
                  <a:pt x="55" y="48"/>
                </a:lnTo>
                <a:lnTo>
                  <a:pt x="52" y="52"/>
                </a:lnTo>
                <a:lnTo>
                  <a:pt x="52" y="52"/>
                </a:lnTo>
                <a:lnTo>
                  <a:pt x="48" y="55"/>
                </a:lnTo>
                <a:lnTo>
                  <a:pt x="46" y="60"/>
                </a:lnTo>
                <a:lnTo>
                  <a:pt x="45" y="65"/>
                </a:lnTo>
                <a:lnTo>
                  <a:pt x="45" y="69"/>
                </a:lnTo>
                <a:lnTo>
                  <a:pt x="45" y="328"/>
                </a:lnTo>
                <a:lnTo>
                  <a:pt x="45" y="334"/>
                </a:lnTo>
                <a:lnTo>
                  <a:pt x="46" y="339"/>
                </a:lnTo>
                <a:lnTo>
                  <a:pt x="48" y="342"/>
                </a:lnTo>
                <a:lnTo>
                  <a:pt x="52" y="346"/>
                </a:lnTo>
                <a:lnTo>
                  <a:pt x="55" y="349"/>
                </a:lnTo>
                <a:lnTo>
                  <a:pt x="60" y="352"/>
                </a:lnTo>
                <a:lnTo>
                  <a:pt x="64" y="353"/>
                </a:lnTo>
                <a:lnTo>
                  <a:pt x="69" y="354"/>
                </a:lnTo>
                <a:lnTo>
                  <a:pt x="305" y="354"/>
                </a:lnTo>
                <a:lnTo>
                  <a:pt x="327" y="354"/>
                </a:lnTo>
                <a:lnTo>
                  <a:pt x="327" y="376"/>
                </a:lnTo>
                <a:lnTo>
                  <a:pt x="327" y="416"/>
                </a:lnTo>
                <a:lnTo>
                  <a:pt x="356" y="364"/>
                </a:lnTo>
                <a:lnTo>
                  <a:pt x="363" y="354"/>
                </a:lnTo>
                <a:lnTo>
                  <a:pt x="376" y="354"/>
                </a:lnTo>
                <a:lnTo>
                  <a:pt x="458" y="354"/>
                </a:lnTo>
                <a:lnTo>
                  <a:pt x="462" y="353"/>
                </a:lnTo>
                <a:lnTo>
                  <a:pt x="467" y="352"/>
                </a:lnTo>
                <a:lnTo>
                  <a:pt x="472" y="349"/>
                </a:lnTo>
                <a:lnTo>
                  <a:pt x="475" y="346"/>
                </a:lnTo>
                <a:lnTo>
                  <a:pt x="475" y="346"/>
                </a:lnTo>
                <a:lnTo>
                  <a:pt x="477" y="342"/>
                </a:lnTo>
                <a:lnTo>
                  <a:pt x="480" y="339"/>
                </a:lnTo>
                <a:lnTo>
                  <a:pt x="482" y="334"/>
                </a:lnTo>
                <a:lnTo>
                  <a:pt x="482" y="328"/>
                </a:lnTo>
                <a:lnTo>
                  <a:pt x="482" y="69"/>
                </a:lnTo>
                <a:lnTo>
                  <a:pt x="482" y="65"/>
                </a:lnTo>
                <a:lnTo>
                  <a:pt x="480" y="60"/>
                </a:lnTo>
                <a:lnTo>
                  <a:pt x="477" y="55"/>
                </a:lnTo>
                <a:lnTo>
                  <a:pt x="475" y="52"/>
                </a:lnTo>
                <a:lnTo>
                  <a:pt x="472" y="48"/>
                </a:lnTo>
                <a:lnTo>
                  <a:pt x="467" y="46"/>
                </a:lnTo>
                <a:lnTo>
                  <a:pt x="462" y="45"/>
                </a:lnTo>
                <a:lnTo>
                  <a:pt x="458" y="44"/>
                </a:lnTo>
                <a:close/>
                <a:moveTo>
                  <a:pt x="117" y="111"/>
                </a:moveTo>
                <a:lnTo>
                  <a:pt x="117" y="140"/>
                </a:lnTo>
                <a:lnTo>
                  <a:pt x="417" y="140"/>
                </a:lnTo>
                <a:lnTo>
                  <a:pt x="417" y="111"/>
                </a:lnTo>
                <a:lnTo>
                  <a:pt x="117" y="111"/>
                </a:lnTo>
                <a:close/>
                <a:moveTo>
                  <a:pt x="117" y="180"/>
                </a:moveTo>
                <a:lnTo>
                  <a:pt x="117" y="209"/>
                </a:lnTo>
                <a:lnTo>
                  <a:pt x="417" y="209"/>
                </a:lnTo>
                <a:lnTo>
                  <a:pt x="417" y="180"/>
                </a:lnTo>
                <a:lnTo>
                  <a:pt x="117" y="180"/>
                </a:lnTo>
                <a:close/>
                <a:moveTo>
                  <a:pt x="117" y="255"/>
                </a:moveTo>
                <a:lnTo>
                  <a:pt x="117" y="284"/>
                </a:lnTo>
                <a:lnTo>
                  <a:pt x="417" y="284"/>
                </a:lnTo>
                <a:lnTo>
                  <a:pt x="417" y="255"/>
                </a:lnTo>
                <a:lnTo>
                  <a:pt x="117" y="255"/>
                </a:lnTo>
                <a:close/>
                <a:moveTo>
                  <a:pt x="69" y="0"/>
                </a:moveTo>
                <a:lnTo>
                  <a:pt x="458" y="0"/>
                </a:lnTo>
                <a:lnTo>
                  <a:pt x="465" y="0"/>
                </a:lnTo>
                <a:lnTo>
                  <a:pt x="472" y="2"/>
                </a:lnTo>
                <a:lnTo>
                  <a:pt x="477" y="3"/>
                </a:lnTo>
                <a:lnTo>
                  <a:pt x="484" y="5"/>
                </a:lnTo>
                <a:lnTo>
                  <a:pt x="490" y="9"/>
                </a:lnTo>
                <a:lnTo>
                  <a:pt x="496" y="12"/>
                </a:lnTo>
                <a:lnTo>
                  <a:pt x="501" y="16"/>
                </a:lnTo>
                <a:lnTo>
                  <a:pt x="505" y="20"/>
                </a:lnTo>
                <a:lnTo>
                  <a:pt x="510" y="25"/>
                </a:lnTo>
                <a:lnTo>
                  <a:pt x="515" y="31"/>
                </a:lnTo>
                <a:lnTo>
                  <a:pt x="518" y="37"/>
                </a:lnTo>
                <a:lnTo>
                  <a:pt x="521" y="42"/>
                </a:lnTo>
                <a:lnTo>
                  <a:pt x="523" y="48"/>
                </a:lnTo>
                <a:lnTo>
                  <a:pt x="525" y="55"/>
                </a:lnTo>
                <a:lnTo>
                  <a:pt x="526" y="62"/>
                </a:lnTo>
                <a:lnTo>
                  <a:pt x="526" y="69"/>
                </a:lnTo>
                <a:lnTo>
                  <a:pt x="526" y="328"/>
                </a:lnTo>
                <a:lnTo>
                  <a:pt x="526" y="335"/>
                </a:lnTo>
                <a:lnTo>
                  <a:pt x="525" y="342"/>
                </a:lnTo>
                <a:lnTo>
                  <a:pt x="523" y="349"/>
                </a:lnTo>
                <a:lnTo>
                  <a:pt x="521" y="355"/>
                </a:lnTo>
                <a:lnTo>
                  <a:pt x="518" y="361"/>
                </a:lnTo>
                <a:lnTo>
                  <a:pt x="515" y="367"/>
                </a:lnTo>
                <a:lnTo>
                  <a:pt x="510" y="373"/>
                </a:lnTo>
                <a:lnTo>
                  <a:pt x="505" y="377"/>
                </a:lnTo>
                <a:lnTo>
                  <a:pt x="505" y="377"/>
                </a:lnTo>
                <a:lnTo>
                  <a:pt x="501" y="382"/>
                </a:lnTo>
                <a:lnTo>
                  <a:pt x="496" y="385"/>
                </a:lnTo>
                <a:lnTo>
                  <a:pt x="490" y="389"/>
                </a:lnTo>
                <a:lnTo>
                  <a:pt x="484" y="392"/>
                </a:lnTo>
                <a:lnTo>
                  <a:pt x="477" y="395"/>
                </a:lnTo>
                <a:lnTo>
                  <a:pt x="472" y="396"/>
                </a:lnTo>
                <a:lnTo>
                  <a:pt x="465" y="397"/>
                </a:lnTo>
                <a:lnTo>
                  <a:pt x="458" y="397"/>
                </a:lnTo>
                <a:lnTo>
                  <a:pt x="388" y="397"/>
                </a:lnTo>
                <a:lnTo>
                  <a:pt x="323" y="509"/>
                </a:lnTo>
                <a:lnTo>
                  <a:pt x="283" y="499"/>
                </a:lnTo>
                <a:lnTo>
                  <a:pt x="283" y="397"/>
                </a:lnTo>
                <a:lnTo>
                  <a:pt x="69" y="397"/>
                </a:lnTo>
                <a:lnTo>
                  <a:pt x="62" y="397"/>
                </a:lnTo>
                <a:lnTo>
                  <a:pt x="55" y="396"/>
                </a:lnTo>
                <a:lnTo>
                  <a:pt x="49" y="395"/>
                </a:lnTo>
                <a:lnTo>
                  <a:pt x="42" y="392"/>
                </a:lnTo>
                <a:lnTo>
                  <a:pt x="36" y="389"/>
                </a:lnTo>
                <a:lnTo>
                  <a:pt x="31" y="385"/>
                </a:lnTo>
                <a:lnTo>
                  <a:pt x="26" y="382"/>
                </a:lnTo>
                <a:lnTo>
                  <a:pt x="20" y="377"/>
                </a:lnTo>
                <a:lnTo>
                  <a:pt x="20" y="377"/>
                </a:lnTo>
                <a:lnTo>
                  <a:pt x="17" y="373"/>
                </a:lnTo>
                <a:lnTo>
                  <a:pt x="12" y="367"/>
                </a:lnTo>
                <a:lnTo>
                  <a:pt x="8" y="361"/>
                </a:lnTo>
                <a:lnTo>
                  <a:pt x="6" y="355"/>
                </a:lnTo>
                <a:lnTo>
                  <a:pt x="4" y="349"/>
                </a:lnTo>
                <a:lnTo>
                  <a:pt x="1" y="342"/>
                </a:lnTo>
                <a:lnTo>
                  <a:pt x="0" y="335"/>
                </a:lnTo>
                <a:lnTo>
                  <a:pt x="0" y="328"/>
                </a:lnTo>
                <a:lnTo>
                  <a:pt x="0" y="69"/>
                </a:lnTo>
                <a:lnTo>
                  <a:pt x="0" y="62"/>
                </a:lnTo>
                <a:lnTo>
                  <a:pt x="1" y="55"/>
                </a:lnTo>
                <a:lnTo>
                  <a:pt x="4" y="48"/>
                </a:lnTo>
                <a:lnTo>
                  <a:pt x="6" y="42"/>
                </a:lnTo>
                <a:lnTo>
                  <a:pt x="8" y="37"/>
                </a:lnTo>
                <a:lnTo>
                  <a:pt x="12" y="31"/>
                </a:lnTo>
                <a:lnTo>
                  <a:pt x="17" y="25"/>
                </a:lnTo>
                <a:lnTo>
                  <a:pt x="20" y="20"/>
                </a:lnTo>
                <a:lnTo>
                  <a:pt x="20" y="20"/>
                </a:lnTo>
                <a:lnTo>
                  <a:pt x="26" y="16"/>
                </a:lnTo>
                <a:lnTo>
                  <a:pt x="31" y="12"/>
                </a:lnTo>
                <a:lnTo>
                  <a:pt x="36" y="9"/>
                </a:lnTo>
                <a:lnTo>
                  <a:pt x="42" y="5"/>
                </a:lnTo>
                <a:lnTo>
                  <a:pt x="49" y="3"/>
                </a:lnTo>
                <a:lnTo>
                  <a:pt x="55" y="2"/>
                </a:lnTo>
                <a:lnTo>
                  <a:pt x="62" y="0"/>
                </a:lnTo>
                <a:lnTo>
                  <a:pt x="69"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16" name="圆角矩形 15"/>
          <p:cNvSpPr/>
          <p:nvPr/>
        </p:nvSpPr>
        <p:spPr>
          <a:xfrm>
            <a:off x="823595" y="252730"/>
            <a:ext cx="488188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20" name="组合 19"/>
          <p:cNvGrpSpPr/>
          <p:nvPr/>
        </p:nvGrpSpPr>
        <p:grpSpPr>
          <a:xfrm>
            <a:off x="332740" y="252413"/>
            <a:ext cx="387350" cy="388620"/>
            <a:chOff x="16973" y="8717"/>
            <a:chExt cx="1430" cy="1434"/>
          </a:xfrm>
        </p:grpSpPr>
        <p:grpSp>
          <p:nvGrpSpPr>
            <p:cNvPr id="21" name="组合 20"/>
            <p:cNvGrpSpPr/>
            <p:nvPr/>
          </p:nvGrpSpPr>
          <p:grpSpPr>
            <a:xfrm>
              <a:off x="16973" y="8717"/>
              <a:ext cx="1430" cy="1434"/>
              <a:chOff x="5479149" y="5548282"/>
              <a:chExt cx="965194" cy="967810"/>
            </a:xfrm>
          </p:grpSpPr>
          <p:sp>
            <p:nvSpPr>
              <p:cNvPr id="28" name="Oval 18"/>
              <p:cNvSpPr>
                <a:spLocks noChangeArrowheads="1"/>
              </p:cNvSpPr>
              <p:nvPr>
                <p:custDataLst>
                  <p:tags r:id="rId17"/>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29" name="Oval 19"/>
              <p:cNvSpPr>
                <a:spLocks noChangeArrowheads="1"/>
              </p:cNvSpPr>
              <p:nvPr>
                <p:custDataLst>
                  <p:tags r:id="rId18"/>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2" name="Oval 17"/>
            <p:cNvSpPr>
              <a:spLocks noChangeArrowheads="1"/>
            </p:cNvSpPr>
            <p:nvPr>
              <p:custDataLst>
                <p:tags r:id="rId19"/>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1" name="文本框 30"/>
          <p:cNvSpPr txBox="1"/>
          <p:nvPr>
            <p:custDataLst>
              <p:tags r:id="rId20"/>
            </p:custDataLst>
          </p:nvPr>
        </p:nvSpPr>
        <p:spPr>
          <a:xfrm>
            <a:off x="823595" y="252730"/>
            <a:ext cx="4881880"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遏制人工智能相关的反歧视法律体系构建</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4" name="文本框 3"/>
          <p:cNvSpPr txBox="1"/>
          <p:nvPr/>
        </p:nvSpPr>
        <p:spPr>
          <a:xfrm>
            <a:off x="1466215" y="2621280"/>
            <a:ext cx="4211955" cy="1383665"/>
          </a:xfrm>
          <a:prstGeom prst="rect">
            <a:avLst/>
          </a:prstGeom>
          <a:noFill/>
        </p:spPr>
        <p:txBody>
          <a:bodyPr wrap="square" rtlCol="0">
            <a:spAutoFit/>
          </a:bodyPr>
          <a:p>
            <a:pPr marL="285750" indent="-285750" fontAlgn="auto">
              <a:lnSpc>
                <a:spcPct val="150000"/>
              </a:lnSpc>
              <a:buFont typeface="Arial" panose="020B0604020202020204" pitchFamily="34" charset="0"/>
              <a:buChar char="•"/>
            </a:pPr>
            <a:r>
              <a:rPr lang="zh-CN" altLang="en-US" sz="1400"/>
              <a:t>与完全封闭的法律体系相比，完全开放的法律体系更能适应人工智能驱动的差异化</a:t>
            </a:r>
            <a:endParaRPr lang="zh-CN" altLang="en-US" sz="1400"/>
          </a:p>
          <a:p>
            <a:pPr marL="285750" indent="-285750" fontAlgn="auto">
              <a:lnSpc>
                <a:spcPct val="150000"/>
              </a:lnSpc>
              <a:buFont typeface="Arial" panose="020B0604020202020204" pitchFamily="34" charset="0"/>
              <a:buChar char="•"/>
            </a:pPr>
            <a:r>
              <a:rPr lang="zh-CN" altLang="en-US" sz="1400"/>
              <a:t>法律的制定和更新速度远远</a:t>
            </a:r>
            <a:r>
              <a:rPr lang="zh-CN" altLang="en-US" sz="1400">
                <a:solidFill>
                  <a:srgbClr val="C00000"/>
                </a:solidFill>
              </a:rPr>
              <a:t>低于</a:t>
            </a:r>
            <a:r>
              <a:rPr lang="zh-CN" altLang="en-US" sz="1400"/>
              <a:t>科技发展的速度</a:t>
            </a:r>
            <a:endParaRPr lang="zh-CN" altLang="en-US" sz="1400"/>
          </a:p>
          <a:p>
            <a:pPr fontAlgn="auto">
              <a:lnSpc>
                <a:spcPct val="150000"/>
              </a:lnSpc>
            </a:pPr>
            <a:endParaRPr lang="zh-CN" altLang="en-US" sz="1400"/>
          </a:p>
        </p:txBody>
      </p:sp>
    </p:spTree>
  </p:cSld>
  <p:clrMapOvr>
    <a:masterClrMapping/>
  </p:clrMapOvr>
  <p:timing>
    <p:tnLst>
      <p:par>
        <p:cTn id="1" dur="indefinite" restart="never" nodeType="tmRoot"/>
      </p:par>
    </p:tnLst>
    <p:bldLst>
      <p:bldP spid="35" grpId="0"/>
      <p:bldP spid="36" grpId="0"/>
      <p:bldP spid="39" grpId="0"/>
      <p:bldP spid="40" grpId="0"/>
      <p:bldP spid="42" grpId="0"/>
      <p:bldP spid="44" grpId="0"/>
      <p:bldP spid="1149" grpId="0" bldLvl="0" animBg="1"/>
      <p:bldP spid="1155" grpId="0" bldLvl="0" animBg="1"/>
      <p:bldP spid="3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4</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81" name="Docer Falling Dust PPT demo 8"/>
          <p:cNvSpPr/>
          <p:nvPr>
            <p:custDataLst>
              <p:tags r:id="rId1"/>
            </p:custDataLst>
          </p:nvPr>
        </p:nvSpPr>
        <p:spPr>
          <a:xfrm>
            <a:off x="2160270" y="1956435"/>
            <a:ext cx="1953895" cy="398780"/>
          </a:xfrm>
          <a:prstGeom prst="rect">
            <a:avLst/>
          </a:prstGeom>
        </p:spPr>
        <p:txBody>
          <a:bodyPr wrap="square">
            <a:spAutoFit/>
          </a:bodyPr>
          <a:p>
            <a:pPr algn="r">
              <a:lnSpc>
                <a:spcPct val="10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基准作用</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82" name="Docer Falling Dust PPT demo 9"/>
          <p:cNvSpPr/>
          <p:nvPr>
            <p:custDataLst>
              <p:tags r:id="rId2"/>
            </p:custDataLst>
          </p:nvPr>
        </p:nvSpPr>
        <p:spPr>
          <a:xfrm>
            <a:off x="901700" y="2332355"/>
            <a:ext cx="3212465" cy="1060450"/>
          </a:xfrm>
          <a:prstGeom prst="rect">
            <a:avLst/>
          </a:prstGeom>
        </p:spPr>
        <p:txBody>
          <a:bodyPr wrap="square">
            <a:spAutoFit/>
          </a:bodyPr>
          <a:p>
            <a:pPr algn="r">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公司和法院可以将算法生成的结果与法条中明确歧视条款</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比对</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，以查他们是否存在相似性</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83" name="Docer Falling Dust PPT demo 8"/>
          <p:cNvSpPr/>
          <p:nvPr>
            <p:custDataLst>
              <p:tags r:id="rId3"/>
            </p:custDataLst>
          </p:nvPr>
        </p:nvSpPr>
        <p:spPr bwMode="auto">
          <a:xfrm>
            <a:off x="4512945" y="2162175"/>
            <a:ext cx="927100" cy="927100"/>
          </a:xfrm>
          <a:prstGeom prst="ellipse">
            <a:avLst/>
          </a:prstGeom>
          <a:solidFill>
            <a:schemeClr val="accent1"/>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01</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4" name="Docer Falling Dust PPT demo 8"/>
          <p:cNvSpPr/>
          <p:nvPr>
            <p:custDataLst>
              <p:tags r:id="rId4"/>
            </p:custDataLst>
          </p:nvPr>
        </p:nvSpPr>
        <p:spPr>
          <a:xfrm>
            <a:off x="5628005" y="2365375"/>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5" name="Docer Falling Dust PPT demo 8"/>
          <p:cNvSpPr/>
          <p:nvPr>
            <p:custDataLst>
              <p:tags r:id="rId5"/>
            </p:custDataLst>
          </p:nvPr>
        </p:nvSpPr>
        <p:spPr bwMode="auto">
          <a:xfrm>
            <a:off x="6721475" y="2162175"/>
            <a:ext cx="927100" cy="927100"/>
          </a:xfrm>
          <a:prstGeom prst="ellipse">
            <a:avLst/>
          </a:prstGeom>
          <a:solidFill>
            <a:schemeClr val="accent2"/>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02</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6" name="Docer Falling Dust PPT demo 8"/>
          <p:cNvSpPr/>
          <p:nvPr>
            <p:custDataLst>
              <p:tags r:id="rId6"/>
            </p:custDataLst>
          </p:nvPr>
        </p:nvSpPr>
        <p:spPr>
          <a:xfrm rot="5400000">
            <a:off x="6778625" y="3538855"/>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87" name="Docer Falling Dust PPT demo 8"/>
          <p:cNvSpPr/>
          <p:nvPr>
            <p:custDataLst>
              <p:tags r:id="rId7"/>
            </p:custDataLst>
          </p:nvPr>
        </p:nvSpPr>
        <p:spPr bwMode="auto">
          <a:xfrm>
            <a:off x="6721475" y="4425950"/>
            <a:ext cx="927100" cy="927100"/>
          </a:xfrm>
          <a:prstGeom prst="ellipse">
            <a:avLst/>
          </a:prstGeom>
          <a:solidFill>
            <a:schemeClr val="accent3"/>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03</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8" name="Docer Falling Dust PPT demo 8"/>
          <p:cNvSpPr/>
          <p:nvPr>
            <p:custDataLst>
              <p:tags r:id="rId8"/>
            </p:custDataLst>
          </p:nvPr>
        </p:nvSpPr>
        <p:spPr>
          <a:xfrm rot="10800000">
            <a:off x="5660390" y="4629150"/>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89" name="Docer Falling Dust PPT demo 8"/>
          <p:cNvSpPr/>
          <p:nvPr>
            <p:custDataLst>
              <p:tags r:id="rId9"/>
            </p:custDataLst>
          </p:nvPr>
        </p:nvSpPr>
        <p:spPr bwMode="auto">
          <a:xfrm>
            <a:off x="4511675" y="4425950"/>
            <a:ext cx="927100" cy="927100"/>
          </a:xfrm>
          <a:prstGeom prst="ellipse">
            <a:avLst/>
          </a:prstGeom>
          <a:solidFill>
            <a:schemeClr val="accent4"/>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04</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90" name="Docer Falling Dust PPT demo 8"/>
          <p:cNvSpPr/>
          <p:nvPr>
            <p:custDataLst>
              <p:tags r:id="rId10"/>
            </p:custDataLst>
          </p:nvPr>
        </p:nvSpPr>
        <p:spPr>
          <a:xfrm>
            <a:off x="8331200" y="1956435"/>
            <a:ext cx="2557780" cy="398780"/>
          </a:xfrm>
          <a:prstGeom prst="rect">
            <a:avLst/>
          </a:prstGeom>
        </p:spPr>
        <p:txBody>
          <a:bodyPr wrap="square">
            <a:spAutoFit/>
          </a:bodyPr>
          <a:p>
            <a:pPr algn="l">
              <a:lnSpc>
                <a:spcPct val="100000"/>
              </a:lnSpc>
            </a:pPr>
            <a:r>
              <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动态扩展保护范围</a:t>
            </a:r>
            <a:endPar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1" name="Docer Falling Dust PPT demo 8"/>
          <p:cNvSpPr/>
          <p:nvPr>
            <p:custDataLst>
              <p:tags r:id="rId11"/>
            </p:custDataLst>
          </p:nvPr>
        </p:nvSpPr>
        <p:spPr>
          <a:xfrm>
            <a:off x="444500" y="4205605"/>
            <a:ext cx="3669665" cy="398780"/>
          </a:xfrm>
          <a:prstGeom prst="rect">
            <a:avLst/>
          </a:prstGeom>
        </p:spPr>
        <p:txBody>
          <a:bodyPr wrap="square">
            <a:spAutoFit/>
          </a:bodyPr>
          <a:p>
            <a:pPr algn="r">
              <a:lnSpc>
                <a:spcPct val="100000"/>
              </a:lnSpc>
            </a:pPr>
            <a:r>
              <a:rPr lang="zh-CN" altLang="en-US" sz="2000" dirty="0" smtClean="0">
                <a:solidFill>
                  <a:schemeClr val="accent4"/>
                </a:solidFill>
                <a:latin typeface="汉仪粗宋简" panose="02010600000101010101" charset="-122"/>
                <a:ea typeface="汉仪粗宋简" panose="02010600000101010101" charset="-122"/>
                <a:cs typeface="+mn-ea"/>
                <a:sym typeface="汉仪旗黑-55简" panose="00020600040101010101" charset="-128"/>
              </a:rPr>
              <a:t>增进公众对算法公平性的信任</a:t>
            </a:r>
            <a:endParaRPr lang="zh-CN" altLang="en-US" sz="2000" dirty="0" smtClean="0">
              <a:solidFill>
                <a:schemeClr val="accent4"/>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2" name="Docer Falling Dust PPT demo 8"/>
          <p:cNvSpPr/>
          <p:nvPr>
            <p:custDataLst>
              <p:tags r:id="rId12"/>
            </p:custDataLst>
          </p:nvPr>
        </p:nvSpPr>
        <p:spPr>
          <a:xfrm>
            <a:off x="8374380" y="4161790"/>
            <a:ext cx="2861945" cy="398780"/>
          </a:xfrm>
          <a:prstGeom prst="rect">
            <a:avLst/>
          </a:prstGeom>
        </p:spPr>
        <p:txBody>
          <a:bodyPr wrap="square">
            <a:spAutoFit/>
          </a:bodyPr>
          <a:p>
            <a:pPr algn="l">
              <a:lnSpc>
                <a:spcPct val="100000"/>
              </a:lnSpc>
            </a:pPr>
            <a:r>
              <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rPr>
              <a:t>促进技术发展</a:t>
            </a:r>
            <a:endPar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3" name="Docer Falling Dust PPT demo 9"/>
          <p:cNvSpPr/>
          <p:nvPr>
            <p:custDataLst>
              <p:tags r:id="rId13"/>
            </p:custDataLst>
          </p:nvPr>
        </p:nvSpPr>
        <p:spPr>
          <a:xfrm>
            <a:off x="901700" y="4560570"/>
            <a:ext cx="3197860" cy="1060450"/>
          </a:xfrm>
          <a:prstGeom prst="rect">
            <a:avLst/>
          </a:prstGeom>
        </p:spPr>
        <p:txBody>
          <a:bodyPr wrap="square">
            <a:spAutoFit/>
          </a:bodyPr>
          <a:p>
            <a:pPr algn="ctr">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混合的法律不仅能够应对当前的歧视问题，也能预防未来潜在的歧视风险，可以增强社会对技术进步的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接受度</a:t>
            </a:r>
            <a:endPar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4" name="Docer Falling Dust PPT demo 9"/>
          <p:cNvSpPr/>
          <p:nvPr>
            <p:custDataLst>
              <p:tags r:id="rId14"/>
            </p:custDataLst>
          </p:nvPr>
        </p:nvSpPr>
        <p:spPr>
          <a:xfrm>
            <a:off x="8334375" y="2332355"/>
            <a:ext cx="3147060" cy="1706880"/>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通过动态发展的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判例法体系</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，法院处理具体案件时，可根据实际情况和社会发展的需要，逐步认定新的受保护理由，使法律能够</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及时应对</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新的歧视风险</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5" name="Docer Falling Dust PPT demo 9"/>
          <p:cNvSpPr/>
          <p:nvPr>
            <p:custDataLst>
              <p:tags r:id="rId15"/>
            </p:custDataLst>
          </p:nvPr>
        </p:nvSpPr>
        <p:spPr>
          <a:xfrm>
            <a:off x="8335645" y="4553585"/>
            <a:ext cx="3048635" cy="1060450"/>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企业在开发新产品或服务时，必须考虑到</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法律判例中揭示的潜在歧视问题</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，并采取相应的措施来</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消除</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这些问题</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6" name="Docer Falling Dust PPT demo 8"/>
          <p:cNvSpPr/>
          <p:nvPr>
            <p:custDataLst>
              <p:tags r:id="rId16"/>
            </p:custDataLst>
          </p:nvPr>
        </p:nvSpPr>
        <p:spPr>
          <a:xfrm rot="16200000">
            <a:off x="4568825" y="3538855"/>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grpSp>
        <p:nvGrpSpPr>
          <p:cNvPr id="97" name="Docer Falling Dust PPT demo"/>
          <p:cNvGrpSpPr/>
          <p:nvPr>
            <p:custDataLst>
              <p:tags r:id="rId17"/>
            </p:custDataLst>
          </p:nvPr>
        </p:nvGrpSpPr>
        <p:grpSpPr>
          <a:xfrm>
            <a:off x="5772785" y="3488690"/>
            <a:ext cx="607695" cy="578485"/>
            <a:chOff x="1847" y="2165"/>
            <a:chExt cx="1090" cy="1037"/>
          </a:xfrm>
          <a:solidFill>
            <a:schemeClr val="accent1"/>
          </a:solidFill>
        </p:grpSpPr>
        <p:sp>
          <p:nvSpPr>
            <p:cNvPr id="294" name="Oval 197"/>
            <p:cNvSpPr>
              <a:spLocks noChangeArrowheads="1"/>
            </p:cNvSpPr>
            <p:nvPr>
              <p:custDataLst>
                <p:tags r:id="rId18"/>
              </p:custDataLst>
            </p:nvPr>
          </p:nvSpPr>
          <p:spPr bwMode="auto">
            <a:xfrm>
              <a:off x="2607" y="2811"/>
              <a:ext cx="124" cy="145"/>
            </a:xfrm>
            <a:prstGeom prst="ellipse">
              <a:avLst/>
            </a:pr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5" name="Oval 198"/>
            <p:cNvSpPr>
              <a:spLocks noChangeArrowheads="1"/>
            </p:cNvSpPr>
            <p:nvPr>
              <p:custDataLst>
                <p:tags r:id="rId19"/>
              </p:custDataLst>
            </p:nvPr>
          </p:nvSpPr>
          <p:spPr bwMode="auto">
            <a:xfrm>
              <a:off x="2122" y="2766"/>
              <a:ext cx="152" cy="190"/>
            </a:xfrm>
            <a:prstGeom prst="ellipse">
              <a:avLst/>
            </a:pr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6" name="Oval 199"/>
            <p:cNvSpPr>
              <a:spLocks noChangeArrowheads="1"/>
            </p:cNvSpPr>
            <p:nvPr>
              <p:custDataLst>
                <p:tags r:id="rId20"/>
              </p:custDataLst>
            </p:nvPr>
          </p:nvSpPr>
          <p:spPr bwMode="auto">
            <a:xfrm>
              <a:off x="2324" y="2733"/>
              <a:ext cx="197" cy="223"/>
            </a:xfrm>
            <a:prstGeom prst="ellipse">
              <a:avLst/>
            </a:pr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7" name="Freeform 200"/>
            <p:cNvSpPr>
              <a:spLocks noEditPoints="1"/>
            </p:cNvSpPr>
            <p:nvPr>
              <p:custDataLst>
                <p:tags r:id="rId21"/>
              </p:custDataLst>
            </p:nvPr>
          </p:nvSpPr>
          <p:spPr bwMode="auto">
            <a:xfrm>
              <a:off x="2225" y="2968"/>
              <a:ext cx="404" cy="235"/>
            </a:xfrm>
            <a:custGeom>
              <a:avLst/>
              <a:gdLst>
                <a:gd name="T0" fmla="*/ 71 w 72"/>
                <a:gd name="T1" fmla="*/ 30 h 42"/>
                <a:gd name="T2" fmla="*/ 70 w 72"/>
                <a:gd name="T3" fmla="*/ 12 h 42"/>
                <a:gd name="T4" fmla="*/ 60 w 72"/>
                <a:gd name="T5" fmla="*/ 1 h 42"/>
                <a:gd name="T6" fmla="*/ 51 w 72"/>
                <a:gd name="T7" fmla="*/ 0 h 42"/>
                <a:gd name="T8" fmla="*/ 51 w 72"/>
                <a:gd name="T9" fmla="*/ 0 h 42"/>
                <a:gd name="T10" fmla="*/ 50 w 72"/>
                <a:gd name="T11" fmla="*/ 0 h 42"/>
                <a:gd name="T12" fmla="*/ 50 w 72"/>
                <a:gd name="T13" fmla="*/ 0 h 42"/>
                <a:gd name="T14" fmla="*/ 57 w 72"/>
                <a:gd name="T15" fmla="*/ 6 h 42"/>
                <a:gd name="T16" fmla="*/ 48 w 72"/>
                <a:gd name="T17" fmla="*/ 10 h 42"/>
                <a:gd name="T18" fmla="*/ 53 w 72"/>
                <a:gd name="T19" fmla="*/ 17 h 42"/>
                <a:gd name="T20" fmla="*/ 41 w 72"/>
                <a:gd name="T21" fmla="*/ 41 h 42"/>
                <a:gd name="T22" fmla="*/ 41 w 72"/>
                <a:gd name="T23" fmla="*/ 41 h 42"/>
                <a:gd name="T24" fmla="*/ 39 w 72"/>
                <a:gd name="T25" fmla="*/ 8 h 42"/>
                <a:gd name="T26" fmla="*/ 41 w 72"/>
                <a:gd name="T27" fmla="*/ 7 h 42"/>
                <a:gd name="T28" fmla="*/ 39 w 72"/>
                <a:gd name="T29" fmla="*/ 0 h 42"/>
                <a:gd name="T30" fmla="*/ 32 w 72"/>
                <a:gd name="T31" fmla="*/ 0 h 42"/>
                <a:gd name="T32" fmla="*/ 30 w 72"/>
                <a:gd name="T33" fmla="*/ 7 h 42"/>
                <a:gd name="T34" fmla="*/ 32 w 72"/>
                <a:gd name="T35" fmla="*/ 8 h 42"/>
                <a:gd name="T36" fmla="*/ 30 w 72"/>
                <a:gd name="T37" fmla="*/ 41 h 42"/>
                <a:gd name="T38" fmla="*/ 30 w 72"/>
                <a:gd name="T39" fmla="*/ 41 h 42"/>
                <a:gd name="T40" fmla="*/ 30 w 72"/>
                <a:gd name="T41" fmla="*/ 41 h 42"/>
                <a:gd name="T42" fmla="*/ 18 w 72"/>
                <a:gd name="T43" fmla="*/ 17 h 42"/>
                <a:gd name="T44" fmla="*/ 23 w 72"/>
                <a:gd name="T45" fmla="*/ 10 h 42"/>
                <a:gd name="T46" fmla="*/ 14 w 72"/>
                <a:gd name="T47" fmla="*/ 6 h 42"/>
                <a:gd name="T48" fmla="*/ 21 w 72"/>
                <a:gd name="T49" fmla="*/ 0 h 42"/>
                <a:gd name="T50" fmla="*/ 21 w 72"/>
                <a:gd name="T51" fmla="*/ 0 h 42"/>
                <a:gd name="T52" fmla="*/ 20 w 72"/>
                <a:gd name="T53" fmla="*/ 0 h 42"/>
                <a:gd name="T54" fmla="*/ 20 w 72"/>
                <a:gd name="T55" fmla="*/ 0 h 42"/>
                <a:gd name="T56" fmla="*/ 12 w 72"/>
                <a:gd name="T57" fmla="*/ 1 h 42"/>
                <a:gd name="T58" fmla="*/ 12 w 72"/>
                <a:gd name="T59" fmla="*/ 1 h 42"/>
                <a:gd name="T60" fmla="*/ 1 w 72"/>
                <a:gd name="T61" fmla="*/ 12 h 42"/>
                <a:gd name="T62" fmla="*/ 0 w 72"/>
                <a:gd name="T63" fmla="*/ 30 h 42"/>
                <a:gd name="T64" fmla="*/ 0 w 72"/>
                <a:gd name="T65" fmla="*/ 35 h 42"/>
                <a:gd name="T66" fmla="*/ 36 w 72"/>
                <a:gd name="T67" fmla="*/ 42 h 42"/>
                <a:gd name="T68" fmla="*/ 72 w 72"/>
                <a:gd name="T69" fmla="*/ 35 h 42"/>
                <a:gd name="T70" fmla="*/ 72 w 72"/>
                <a:gd name="T71" fmla="*/ 32 h 42"/>
                <a:gd name="T72" fmla="*/ 71 w 72"/>
                <a:gd name="T73" fmla="*/ 30 h 42"/>
                <a:gd name="T74" fmla="*/ 34 w 72"/>
                <a:gd name="T75" fmla="*/ 42 h 42"/>
                <a:gd name="T76" fmla="*/ 35 w 72"/>
                <a:gd name="T77" fmla="*/ 42 h 42"/>
                <a:gd name="T78" fmla="*/ 35 w 72"/>
                <a:gd name="T79" fmla="*/ 42 h 42"/>
                <a:gd name="T80" fmla="*/ 34 w 72"/>
                <a:gd name="T8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2" h="42">
                  <a:moveTo>
                    <a:pt x="71" y="30"/>
                  </a:moveTo>
                  <a:cubicBezTo>
                    <a:pt x="70" y="12"/>
                    <a:pt x="70" y="12"/>
                    <a:pt x="70" y="12"/>
                  </a:cubicBezTo>
                  <a:cubicBezTo>
                    <a:pt x="70" y="5"/>
                    <a:pt x="65" y="2"/>
                    <a:pt x="60" y="1"/>
                  </a:cubicBezTo>
                  <a:cubicBezTo>
                    <a:pt x="60" y="1"/>
                    <a:pt x="55" y="0"/>
                    <a:pt x="51" y="0"/>
                  </a:cubicBezTo>
                  <a:cubicBezTo>
                    <a:pt x="51" y="0"/>
                    <a:pt x="51" y="0"/>
                    <a:pt x="51" y="0"/>
                  </a:cubicBezTo>
                  <a:cubicBezTo>
                    <a:pt x="51" y="0"/>
                    <a:pt x="50" y="0"/>
                    <a:pt x="50" y="0"/>
                  </a:cubicBezTo>
                  <a:cubicBezTo>
                    <a:pt x="50" y="0"/>
                    <a:pt x="50" y="0"/>
                    <a:pt x="50" y="0"/>
                  </a:cubicBezTo>
                  <a:cubicBezTo>
                    <a:pt x="57" y="6"/>
                    <a:pt x="57" y="6"/>
                    <a:pt x="57" y="6"/>
                  </a:cubicBezTo>
                  <a:cubicBezTo>
                    <a:pt x="48" y="10"/>
                    <a:pt x="48" y="10"/>
                    <a:pt x="48" y="10"/>
                  </a:cubicBezTo>
                  <a:cubicBezTo>
                    <a:pt x="53" y="17"/>
                    <a:pt x="53" y="17"/>
                    <a:pt x="53" y="17"/>
                  </a:cubicBezTo>
                  <a:cubicBezTo>
                    <a:pt x="41" y="41"/>
                    <a:pt x="41" y="41"/>
                    <a:pt x="41" y="41"/>
                  </a:cubicBezTo>
                  <a:cubicBezTo>
                    <a:pt x="41" y="41"/>
                    <a:pt x="41" y="41"/>
                    <a:pt x="41" y="41"/>
                  </a:cubicBezTo>
                  <a:cubicBezTo>
                    <a:pt x="39" y="8"/>
                    <a:pt x="39" y="8"/>
                    <a:pt x="39" y="8"/>
                  </a:cubicBezTo>
                  <a:cubicBezTo>
                    <a:pt x="41" y="7"/>
                    <a:pt x="41" y="7"/>
                    <a:pt x="41" y="7"/>
                  </a:cubicBezTo>
                  <a:cubicBezTo>
                    <a:pt x="39" y="0"/>
                    <a:pt x="39" y="0"/>
                    <a:pt x="39" y="0"/>
                  </a:cubicBezTo>
                  <a:cubicBezTo>
                    <a:pt x="32" y="0"/>
                    <a:pt x="32" y="0"/>
                    <a:pt x="32" y="0"/>
                  </a:cubicBezTo>
                  <a:cubicBezTo>
                    <a:pt x="30" y="7"/>
                    <a:pt x="30" y="7"/>
                    <a:pt x="30" y="7"/>
                  </a:cubicBezTo>
                  <a:cubicBezTo>
                    <a:pt x="32" y="8"/>
                    <a:pt x="32" y="8"/>
                    <a:pt x="32" y="8"/>
                  </a:cubicBezTo>
                  <a:cubicBezTo>
                    <a:pt x="30" y="41"/>
                    <a:pt x="30" y="41"/>
                    <a:pt x="30" y="41"/>
                  </a:cubicBezTo>
                  <a:cubicBezTo>
                    <a:pt x="30" y="41"/>
                    <a:pt x="30" y="41"/>
                    <a:pt x="30" y="41"/>
                  </a:cubicBezTo>
                  <a:cubicBezTo>
                    <a:pt x="30" y="41"/>
                    <a:pt x="30" y="41"/>
                    <a:pt x="30" y="41"/>
                  </a:cubicBezTo>
                  <a:cubicBezTo>
                    <a:pt x="18" y="17"/>
                    <a:pt x="18" y="17"/>
                    <a:pt x="18" y="17"/>
                  </a:cubicBezTo>
                  <a:cubicBezTo>
                    <a:pt x="23" y="10"/>
                    <a:pt x="23" y="10"/>
                    <a:pt x="23" y="10"/>
                  </a:cubicBezTo>
                  <a:cubicBezTo>
                    <a:pt x="14" y="6"/>
                    <a:pt x="14" y="6"/>
                    <a:pt x="14" y="6"/>
                  </a:cubicBezTo>
                  <a:cubicBezTo>
                    <a:pt x="21" y="0"/>
                    <a:pt x="21" y="0"/>
                    <a:pt x="21" y="0"/>
                  </a:cubicBezTo>
                  <a:cubicBezTo>
                    <a:pt x="21" y="0"/>
                    <a:pt x="21" y="0"/>
                    <a:pt x="21" y="0"/>
                  </a:cubicBezTo>
                  <a:cubicBezTo>
                    <a:pt x="21" y="0"/>
                    <a:pt x="20" y="0"/>
                    <a:pt x="20" y="0"/>
                  </a:cubicBezTo>
                  <a:cubicBezTo>
                    <a:pt x="20" y="0"/>
                    <a:pt x="20" y="0"/>
                    <a:pt x="20" y="0"/>
                  </a:cubicBezTo>
                  <a:cubicBezTo>
                    <a:pt x="17" y="0"/>
                    <a:pt x="12" y="1"/>
                    <a:pt x="12" y="1"/>
                  </a:cubicBezTo>
                  <a:cubicBezTo>
                    <a:pt x="12" y="1"/>
                    <a:pt x="12" y="1"/>
                    <a:pt x="12" y="1"/>
                  </a:cubicBezTo>
                  <a:cubicBezTo>
                    <a:pt x="6" y="2"/>
                    <a:pt x="2" y="5"/>
                    <a:pt x="1" y="12"/>
                  </a:cubicBezTo>
                  <a:cubicBezTo>
                    <a:pt x="0" y="30"/>
                    <a:pt x="0" y="30"/>
                    <a:pt x="0" y="30"/>
                  </a:cubicBezTo>
                  <a:cubicBezTo>
                    <a:pt x="0" y="35"/>
                    <a:pt x="0" y="35"/>
                    <a:pt x="0" y="35"/>
                  </a:cubicBezTo>
                  <a:cubicBezTo>
                    <a:pt x="11" y="40"/>
                    <a:pt x="23" y="42"/>
                    <a:pt x="36" y="42"/>
                  </a:cubicBezTo>
                  <a:cubicBezTo>
                    <a:pt x="49" y="42"/>
                    <a:pt x="61" y="40"/>
                    <a:pt x="72" y="35"/>
                  </a:cubicBezTo>
                  <a:cubicBezTo>
                    <a:pt x="72" y="32"/>
                    <a:pt x="72" y="32"/>
                    <a:pt x="72" y="32"/>
                  </a:cubicBezTo>
                  <a:lnTo>
                    <a:pt x="71" y="30"/>
                  </a:lnTo>
                  <a:close/>
                  <a:moveTo>
                    <a:pt x="34" y="42"/>
                  </a:moveTo>
                  <a:cubicBezTo>
                    <a:pt x="34" y="42"/>
                    <a:pt x="35" y="42"/>
                    <a:pt x="35" y="42"/>
                  </a:cubicBezTo>
                  <a:cubicBezTo>
                    <a:pt x="35" y="42"/>
                    <a:pt x="35" y="42"/>
                    <a:pt x="35" y="42"/>
                  </a:cubicBezTo>
                  <a:cubicBezTo>
                    <a:pt x="35" y="42"/>
                    <a:pt x="34" y="42"/>
                    <a:pt x="34" y="42"/>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8" name="Freeform 201"/>
            <p:cNvSpPr>
              <a:spLocks noEditPoints="1"/>
            </p:cNvSpPr>
            <p:nvPr>
              <p:custDataLst>
                <p:tags r:id="rId22"/>
              </p:custDataLst>
            </p:nvPr>
          </p:nvSpPr>
          <p:spPr bwMode="auto">
            <a:xfrm>
              <a:off x="2139" y="2367"/>
              <a:ext cx="197" cy="197"/>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7"/>
                  </a:cubicBezTo>
                  <a:cubicBezTo>
                    <a:pt x="0" y="8"/>
                    <a:pt x="8"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2" y="27"/>
                    <a:pt x="27" y="23"/>
                    <a:pt x="27" y="17"/>
                  </a:cubicBezTo>
                  <a:cubicBezTo>
                    <a:pt x="27" y="12"/>
                    <a:pt x="22" y="8"/>
                    <a:pt x="17"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9" name="Freeform 202"/>
            <p:cNvSpPr>
              <a:spLocks noEditPoints="1"/>
            </p:cNvSpPr>
            <p:nvPr>
              <p:custDataLst>
                <p:tags r:id="rId23"/>
              </p:custDataLst>
            </p:nvPr>
          </p:nvSpPr>
          <p:spPr bwMode="auto">
            <a:xfrm>
              <a:off x="2740" y="2310"/>
              <a:ext cx="197" cy="197"/>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6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7"/>
                    <a:pt x="8" y="0"/>
                    <a:pt x="18" y="0"/>
                  </a:cubicBezTo>
                  <a:cubicBezTo>
                    <a:pt x="27" y="0"/>
                    <a:pt x="35" y="7"/>
                    <a:pt x="35" y="17"/>
                  </a:cubicBezTo>
                  <a:cubicBezTo>
                    <a:pt x="35" y="27"/>
                    <a:pt x="27" y="35"/>
                    <a:pt x="18" y="35"/>
                  </a:cubicBezTo>
                  <a:close/>
                  <a:moveTo>
                    <a:pt x="18" y="8"/>
                  </a:moveTo>
                  <a:cubicBezTo>
                    <a:pt x="13" y="8"/>
                    <a:pt x="8" y="12"/>
                    <a:pt x="8" y="17"/>
                  </a:cubicBezTo>
                  <a:cubicBezTo>
                    <a:pt x="8" y="22"/>
                    <a:pt x="13" y="26"/>
                    <a:pt x="18" y="26"/>
                  </a:cubicBezTo>
                  <a:cubicBezTo>
                    <a:pt x="23" y="26"/>
                    <a:pt x="27" y="22"/>
                    <a:pt x="27" y="17"/>
                  </a:cubicBezTo>
                  <a:cubicBezTo>
                    <a:pt x="27" y="12"/>
                    <a:pt x="23" y="8"/>
                    <a:pt x="18"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0" name="Freeform 203"/>
            <p:cNvSpPr>
              <a:spLocks noEditPoints="1"/>
            </p:cNvSpPr>
            <p:nvPr>
              <p:custDataLst>
                <p:tags r:id="rId24"/>
              </p:custDataLst>
            </p:nvPr>
          </p:nvSpPr>
          <p:spPr bwMode="auto">
            <a:xfrm>
              <a:off x="1847" y="2581"/>
              <a:ext cx="202" cy="197"/>
            </a:xfrm>
            <a:custGeom>
              <a:avLst/>
              <a:gdLst>
                <a:gd name="T0" fmla="*/ 18 w 36"/>
                <a:gd name="T1" fmla="*/ 35 h 35"/>
                <a:gd name="T2" fmla="*/ 0 w 36"/>
                <a:gd name="T3" fmla="*/ 17 h 35"/>
                <a:gd name="T4" fmla="*/ 18 w 36"/>
                <a:gd name="T5" fmla="*/ 0 h 35"/>
                <a:gd name="T6" fmla="*/ 36 w 36"/>
                <a:gd name="T7" fmla="*/ 17 h 35"/>
                <a:gd name="T8" fmla="*/ 18 w 36"/>
                <a:gd name="T9" fmla="*/ 35 h 35"/>
                <a:gd name="T10" fmla="*/ 18 w 36"/>
                <a:gd name="T11" fmla="*/ 8 h 35"/>
                <a:gd name="T12" fmla="*/ 9 w 36"/>
                <a:gd name="T13" fmla="*/ 17 h 35"/>
                <a:gd name="T14" fmla="*/ 18 w 36"/>
                <a:gd name="T15" fmla="*/ 27 h 35"/>
                <a:gd name="T16" fmla="*/ 27 w 36"/>
                <a:gd name="T17" fmla="*/ 17 h 35"/>
                <a:gd name="T18" fmla="*/ 18 w 36"/>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5">
                  <a:moveTo>
                    <a:pt x="18" y="35"/>
                  </a:moveTo>
                  <a:cubicBezTo>
                    <a:pt x="8" y="35"/>
                    <a:pt x="0" y="27"/>
                    <a:pt x="0" y="17"/>
                  </a:cubicBezTo>
                  <a:cubicBezTo>
                    <a:pt x="0" y="8"/>
                    <a:pt x="8" y="0"/>
                    <a:pt x="18" y="0"/>
                  </a:cubicBezTo>
                  <a:cubicBezTo>
                    <a:pt x="28" y="0"/>
                    <a:pt x="36" y="8"/>
                    <a:pt x="36" y="17"/>
                  </a:cubicBezTo>
                  <a:cubicBezTo>
                    <a:pt x="36" y="27"/>
                    <a:pt x="28" y="35"/>
                    <a:pt x="18" y="35"/>
                  </a:cubicBezTo>
                  <a:close/>
                  <a:moveTo>
                    <a:pt x="18" y="8"/>
                  </a:moveTo>
                  <a:cubicBezTo>
                    <a:pt x="13" y="8"/>
                    <a:pt x="9" y="12"/>
                    <a:pt x="9" y="17"/>
                  </a:cubicBezTo>
                  <a:cubicBezTo>
                    <a:pt x="9" y="22"/>
                    <a:pt x="13" y="27"/>
                    <a:pt x="18" y="27"/>
                  </a:cubicBezTo>
                  <a:cubicBezTo>
                    <a:pt x="23" y="27"/>
                    <a:pt x="27" y="22"/>
                    <a:pt x="27" y="17"/>
                  </a:cubicBezTo>
                  <a:cubicBezTo>
                    <a:pt x="27" y="12"/>
                    <a:pt x="23" y="8"/>
                    <a:pt x="18"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1" name="Freeform 204"/>
            <p:cNvSpPr/>
            <p:nvPr>
              <p:custDataLst>
                <p:tags r:id="rId25"/>
              </p:custDataLst>
            </p:nvPr>
          </p:nvSpPr>
          <p:spPr bwMode="auto">
            <a:xfrm>
              <a:off x="2011" y="2531"/>
              <a:ext cx="551" cy="185"/>
            </a:xfrm>
            <a:custGeom>
              <a:avLst/>
              <a:gdLst>
                <a:gd name="T0" fmla="*/ 98 w 98"/>
                <a:gd name="T1" fmla="*/ 33 h 33"/>
                <a:gd name="T2" fmla="*/ 96 w 98"/>
                <a:gd name="T3" fmla="*/ 26 h 33"/>
                <a:gd name="T4" fmla="*/ 97 w 98"/>
                <a:gd name="T5" fmla="*/ 22 h 33"/>
                <a:gd name="T6" fmla="*/ 43 w 98"/>
                <a:gd name="T7" fmla="*/ 22 h 33"/>
                <a:gd name="T8" fmla="*/ 45 w 98"/>
                <a:gd name="T9" fmla="*/ 1 h 33"/>
                <a:gd name="T10" fmla="*/ 40 w 98"/>
                <a:gd name="T11" fmla="*/ 2 h 33"/>
                <a:gd name="T12" fmla="*/ 34 w 98"/>
                <a:gd name="T13" fmla="*/ 0 h 33"/>
                <a:gd name="T14" fmla="*/ 33 w 98"/>
                <a:gd name="T15" fmla="*/ 22 h 33"/>
                <a:gd name="T16" fmla="*/ 2 w 98"/>
                <a:gd name="T17" fmla="*/ 22 h 33"/>
                <a:gd name="T18" fmla="*/ 2 w 98"/>
                <a:gd name="T19" fmla="*/ 26 h 33"/>
                <a:gd name="T20" fmla="*/ 0 w 98"/>
                <a:gd name="T21" fmla="*/ 33 h 33"/>
                <a:gd name="T22" fmla="*/ 98 w 98"/>
                <a:gd name="T2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3">
                  <a:moveTo>
                    <a:pt x="98" y="33"/>
                  </a:moveTo>
                  <a:cubicBezTo>
                    <a:pt x="97" y="31"/>
                    <a:pt x="96" y="29"/>
                    <a:pt x="96" y="26"/>
                  </a:cubicBezTo>
                  <a:cubicBezTo>
                    <a:pt x="96" y="25"/>
                    <a:pt x="96" y="24"/>
                    <a:pt x="97" y="22"/>
                  </a:cubicBezTo>
                  <a:cubicBezTo>
                    <a:pt x="43" y="22"/>
                    <a:pt x="43" y="22"/>
                    <a:pt x="43" y="22"/>
                  </a:cubicBezTo>
                  <a:cubicBezTo>
                    <a:pt x="44" y="15"/>
                    <a:pt x="44" y="8"/>
                    <a:pt x="45" y="1"/>
                  </a:cubicBezTo>
                  <a:cubicBezTo>
                    <a:pt x="44" y="2"/>
                    <a:pt x="42" y="2"/>
                    <a:pt x="40" y="2"/>
                  </a:cubicBezTo>
                  <a:cubicBezTo>
                    <a:pt x="38" y="2"/>
                    <a:pt x="36" y="1"/>
                    <a:pt x="34" y="0"/>
                  </a:cubicBezTo>
                  <a:cubicBezTo>
                    <a:pt x="33" y="7"/>
                    <a:pt x="33" y="15"/>
                    <a:pt x="33" y="22"/>
                  </a:cubicBezTo>
                  <a:cubicBezTo>
                    <a:pt x="2" y="22"/>
                    <a:pt x="2" y="22"/>
                    <a:pt x="2" y="22"/>
                  </a:cubicBezTo>
                  <a:cubicBezTo>
                    <a:pt x="2" y="24"/>
                    <a:pt x="2" y="25"/>
                    <a:pt x="2" y="26"/>
                  </a:cubicBezTo>
                  <a:cubicBezTo>
                    <a:pt x="2" y="29"/>
                    <a:pt x="2" y="31"/>
                    <a:pt x="0" y="33"/>
                  </a:cubicBezTo>
                  <a:lnTo>
                    <a:pt x="98" y="33"/>
                  </a:ln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2" name="Freeform 206"/>
            <p:cNvSpPr/>
            <p:nvPr>
              <p:custDataLst>
                <p:tags r:id="rId26"/>
              </p:custDataLst>
            </p:nvPr>
          </p:nvSpPr>
          <p:spPr bwMode="auto">
            <a:xfrm>
              <a:off x="1916" y="2165"/>
              <a:ext cx="893" cy="444"/>
            </a:xfrm>
            <a:custGeom>
              <a:avLst/>
              <a:gdLst>
                <a:gd name="T0" fmla="*/ 6 w 159"/>
                <a:gd name="T1" fmla="*/ 78 h 79"/>
                <a:gd name="T2" fmla="*/ 11 w 159"/>
                <a:gd name="T3" fmla="*/ 79 h 79"/>
                <a:gd name="T4" fmla="*/ 21 w 159"/>
                <a:gd name="T5" fmla="*/ 51 h 79"/>
                <a:gd name="T6" fmla="*/ 44 w 159"/>
                <a:gd name="T7" fmla="*/ 56 h 79"/>
                <a:gd name="T8" fmla="*/ 44 w 159"/>
                <a:gd name="T9" fmla="*/ 53 h 79"/>
                <a:gd name="T10" fmla="*/ 46 w 159"/>
                <a:gd name="T11" fmla="*/ 46 h 79"/>
                <a:gd name="T12" fmla="*/ 27 w 159"/>
                <a:gd name="T13" fmla="*/ 42 h 79"/>
                <a:gd name="T14" fmla="*/ 71 w 159"/>
                <a:gd name="T15" fmla="*/ 14 h 79"/>
                <a:gd name="T16" fmla="*/ 57 w 159"/>
                <a:gd name="T17" fmla="*/ 40 h 79"/>
                <a:gd name="T18" fmla="*/ 57 w 159"/>
                <a:gd name="T19" fmla="*/ 40 h 79"/>
                <a:gd name="T20" fmla="*/ 67 w 159"/>
                <a:gd name="T21" fmla="*/ 44 h 79"/>
                <a:gd name="T22" fmla="*/ 91 w 159"/>
                <a:gd name="T23" fmla="*/ 13 h 79"/>
                <a:gd name="T24" fmla="*/ 116 w 159"/>
                <a:gd name="T25" fmla="*/ 48 h 79"/>
                <a:gd name="T26" fmla="*/ 70 w 159"/>
                <a:gd name="T27" fmla="*/ 49 h 79"/>
                <a:gd name="T28" fmla="*/ 71 w 159"/>
                <a:gd name="T29" fmla="*/ 53 h 79"/>
                <a:gd name="T30" fmla="*/ 69 w 159"/>
                <a:gd name="T31" fmla="*/ 59 h 79"/>
                <a:gd name="T32" fmla="*/ 91 w 159"/>
                <a:gd name="T33" fmla="*/ 60 h 79"/>
                <a:gd name="T34" fmla="*/ 118 w 159"/>
                <a:gd name="T35" fmla="*/ 59 h 79"/>
                <a:gd name="T36" fmla="*/ 121 w 159"/>
                <a:gd name="T37" fmla="*/ 79 h 79"/>
                <a:gd name="T38" fmla="*/ 127 w 159"/>
                <a:gd name="T39" fmla="*/ 78 h 79"/>
                <a:gd name="T40" fmla="*/ 132 w 159"/>
                <a:gd name="T41" fmla="*/ 79 h 79"/>
                <a:gd name="T42" fmla="*/ 129 w 159"/>
                <a:gd name="T43" fmla="*/ 58 h 79"/>
                <a:gd name="T44" fmla="*/ 155 w 159"/>
                <a:gd name="T45" fmla="*/ 53 h 79"/>
                <a:gd name="T46" fmla="*/ 151 w 159"/>
                <a:gd name="T47" fmla="*/ 43 h 79"/>
                <a:gd name="T48" fmla="*/ 151 w 159"/>
                <a:gd name="T49" fmla="*/ 43 h 79"/>
                <a:gd name="T50" fmla="*/ 127 w 159"/>
                <a:gd name="T51" fmla="*/ 47 h 79"/>
                <a:gd name="T52" fmla="*/ 111 w 159"/>
                <a:gd name="T53" fmla="*/ 13 h 79"/>
                <a:gd name="T54" fmla="*/ 152 w 159"/>
                <a:gd name="T55" fmla="*/ 39 h 79"/>
                <a:gd name="T56" fmla="*/ 159 w 159"/>
                <a:gd name="T57" fmla="*/ 31 h 79"/>
                <a:gd name="T58" fmla="*/ 91 w 159"/>
                <a:gd name="T59" fmla="*/ 0 h 79"/>
                <a:gd name="T60" fmla="*/ 0 w 159"/>
                <a:gd name="T61" fmla="*/ 79 h 79"/>
                <a:gd name="T62" fmla="*/ 6 w 159"/>
                <a:gd name="T63" fmla="*/ 7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9" h="79">
                  <a:moveTo>
                    <a:pt x="6" y="78"/>
                  </a:moveTo>
                  <a:cubicBezTo>
                    <a:pt x="8" y="78"/>
                    <a:pt x="10" y="78"/>
                    <a:pt x="11" y="79"/>
                  </a:cubicBezTo>
                  <a:cubicBezTo>
                    <a:pt x="13" y="69"/>
                    <a:pt x="16" y="60"/>
                    <a:pt x="21" y="51"/>
                  </a:cubicBezTo>
                  <a:cubicBezTo>
                    <a:pt x="29" y="53"/>
                    <a:pt x="37" y="55"/>
                    <a:pt x="44" y="56"/>
                  </a:cubicBezTo>
                  <a:cubicBezTo>
                    <a:pt x="44" y="55"/>
                    <a:pt x="44" y="54"/>
                    <a:pt x="44" y="53"/>
                  </a:cubicBezTo>
                  <a:cubicBezTo>
                    <a:pt x="44" y="51"/>
                    <a:pt x="45" y="48"/>
                    <a:pt x="46" y="46"/>
                  </a:cubicBezTo>
                  <a:cubicBezTo>
                    <a:pt x="40" y="45"/>
                    <a:pt x="34" y="43"/>
                    <a:pt x="27" y="42"/>
                  </a:cubicBezTo>
                  <a:cubicBezTo>
                    <a:pt x="38" y="28"/>
                    <a:pt x="53" y="18"/>
                    <a:pt x="71" y="14"/>
                  </a:cubicBezTo>
                  <a:cubicBezTo>
                    <a:pt x="65" y="20"/>
                    <a:pt x="60" y="29"/>
                    <a:pt x="57" y="40"/>
                  </a:cubicBezTo>
                  <a:cubicBezTo>
                    <a:pt x="57" y="40"/>
                    <a:pt x="57" y="40"/>
                    <a:pt x="57" y="40"/>
                  </a:cubicBezTo>
                  <a:cubicBezTo>
                    <a:pt x="61" y="40"/>
                    <a:pt x="65" y="42"/>
                    <a:pt x="67" y="44"/>
                  </a:cubicBezTo>
                  <a:cubicBezTo>
                    <a:pt x="73" y="25"/>
                    <a:pt x="82" y="13"/>
                    <a:pt x="91" y="13"/>
                  </a:cubicBezTo>
                  <a:cubicBezTo>
                    <a:pt x="100" y="13"/>
                    <a:pt x="110" y="27"/>
                    <a:pt x="116" y="48"/>
                  </a:cubicBezTo>
                  <a:cubicBezTo>
                    <a:pt x="101" y="50"/>
                    <a:pt x="85" y="50"/>
                    <a:pt x="70" y="49"/>
                  </a:cubicBezTo>
                  <a:cubicBezTo>
                    <a:pt x="71" y="50"/>
                    <a:pt x="71" y="52"/>
                    <a:pt x="71" y="53"/>
                  </a:cubicBezTo>
                  <a:cubicBezTo>
                    <a:pt x="71" y="56"/>
                    <a:pt x="70" y="58"/>
                    <a:pt x="69" y="59"/>
                  </a:cubicBezTo>
                  <a:cubicBezTo>
                    <a:pt x="77" y="60"/>
                    <a:pt x="84" y="60"/>
                    <a:pt x="91" y="60"/>
                  </a:cubicBezTo>
                  <a:cubicBezTo>
                    <a:pt x="100" y="60"/>
                    <a:pt x="109" y="60"/>
                    <a:pt x="118" y="59"/>
                  </a:cubicBezTo>
                  <a:cubicBezTo>
                    <a:pt x="120" y="65"/>
                    <a:pt x="120" y="72"/>
                    <a:pt x="121" y="79"/>
                  </a:cubicBezTo>
                  <a:cubicBezTo>
                    <a:pt x="123" y="78"/>
                    <a:pt x="125" y="78"/>
                    <a:pt x="127" y="78"/>
                  </a:cubicBezTo>
                  <a:cubicBezTo>
                    <a:pt x="128" y="78"/>
                    <a:pt x="130" y="78"/>
                    <a:pt x="132" y="79"/>
                  </a:cubicBezTo>
                  <a:cubicBezTo>
                    <a:pt x="131" y="72"/>
                    <a:pt x="130" y="64"/>
                    <a:pt x="129" y="58"/>
                  </a:cubicBezTo>
                  <a:cubicBezTo>
                    <a:pt x="138" y="56"/>
                    <a:pt x="146" y="55"/>
                    <a:pt x="155" y="53"/>
                  </a:cubicBezTo>
                  <a:cubicBezTo>
                    <a:pt x="153" y="50"/>
                    <a:pt x="151" y="47"/>
                    <a:pt x="151" y="43"/>
                  </a:cubicBezTo>
                  <a:cubicBezTo>
                    <a:pt x="151" y="43"/>
                    <a:pt x="151" y="43"/>
                    <a:pt x="151" y="43"/>
                  </a:cubicBezTo>
                  <a:cubicBezTo>
                    <a:pt x="143" y="44"/>
                    <a:pt x="135" y="46"/>
                    <a:pt x="127" y="47"/>
                  </a:cubicBezTo>
                  <a:cubicBezTo>
                    <a:pt x="123" y="33"/>
                    <a:pt x="117" y="21"/>
                    <a:pt x="111" y="13"/>
                  </a:cubicBezTo>
                  <a:cubicBezTo>
                    <a:pt x="127" y="18"/>
                    <a:pt x="141" y="27"/>
                    <a:pt x="152" y="39"/>
                  </a:cubicBezTo>
                  <a:cubicBezTo>
                    <a:pt x="153" y="36"/>
                    <a:pt x="156" y="33"/>
                    <a:pt x="159" y="31"/>
                  </a:cubicBezTo>
                  <a:cubicBezTo>
                    <a:pt x="142" y="12"/>
                    <a:pt x="118" y="0"/>
                    <a:pt x="91" y="0"/>
                  </a:cubicBezTo>
                  <a:cubicBezTo>
                    <a:pt x="45" y="0"/>
                    <a:pt x="7" y="35"/>
                    <a:pt x="0" y="79"/>
                  </a:cubicBezTo>
                  <a:cubicBezTo>
                    <a:pt x="2" y="78"/>
                    <a:pt x="4" y="78"/>
                    <a:pt x="6" y="7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3" name="Freeform 207"/>
            <p:cNvSpPr/>
            <p:nvPr>
              <p:custDataLst>
                <p:tags r:id="rId27"/>
              </p:custDataLst>
            </p:nvPr>
          </p:nvSpPr>
          <p:spPr bwMode="auto">
            <a:xfrm>
              <a:off x="2583" y="2462"/>
              <a:ext cx="354" cy="691"/>
            </a:xfrm>
            <a:custGeom>
              <a:avLst/>
              <a:gdLst>
                <a:gd name="T0" fmla="*/ 55 w 63"/>
                <a:gd name="T1" fmla="*/ 0 h 123"/>
                <a:gd name="T2" fmla="*/ 46 w 63"/>
                <a:gd name="T3" fmla="*/ 4 h 123"/>
                <a:gd name="T4" fmla="*/ 44 w 63"/>
                <a:gd name="T5" fmla="*/ 4 h 123"/>
                <a:gd name="T6" fmla="*/ 52 w 63"/>
                <a:gd name="T7" fmla="*/ 34 h 123"/>
                <a:gd name="T8" fmla="*/ 20 w 63"/>
                <a:gd name="T9" fmla="*/ 34 h 123"/>
                <a:gd name="T10" fmla="*/ 21 w 63"/>
                <a:gd name="T11" fmla="*/ 38 h 123"/>
                <a:gd name="T12" fmla="*/ 19 w 63"/>
                <a:gd name="T13" fmla="*/ 45 h 123"/>
                <a:gd name="T14" fmla="*/ 52 w 63"/>
                <a:gd name="T15" fmla="*/ 45 h 123"/>
                <a:gd name="T16" fmla="*/ 33 w 63"/>
                <a:gd name="T17" fmla="*/ 93 h 123"/>
                <a:gd name="T18" fmla="*/ 30 w 63"/>
                <a:gd name="T19" fmla="*/ 92 h 123"/>
                <a:gd name="T20" fmla="*/ 23 w 63"/>
                <a:gd name="T21" fmla="*/ 91 h 123"/>
                <a:gd name="T22" fmla="*/ 15 w 63"/>
                <a:gd name="T23" fmla="*/ 91 h 123"/>
                <a:gd name="T24" fmla="*/ 9 w 63"/>
                <a:gd name="T25" fmla="*/ 91 h 123"/>
                <a:gd name="T26" fmla="*/ 1 w 63"/>
                <a:gd name="T27" fmla="*/ 91 h 123"/>
                <a:gd name="T28" fmla="*/ 0 w 63"/>
                <a:gd name="T29" fmla="*/ 91 h 123"/>
                <a:gd name="T30" fmla="*/ 10 w 63"/>
                <a:gd name="T31" fmla="*/ 102 h 123"/>
                <a:gd name="T32" fmla="*/ 11 w 63"/>
                <a:gd name="T33" fmla="*/ 123 h 123"/>
                <a:gd name="T34" fmla="*/ 63 w 63"/>
                <a:gd name="T35" fmla="*/ 40 h 123"/>
                <a:gd name="T36" fmla="*/ 55 w 63"/>
                <a:gd name="T3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 h="123">
                  <a:moveTo>
                    <a:pt x="55" y="0"/>
                  </a:moveTo>
                  <a:cubicBezTo>
                    <a:pt x="52" y="2"/>
                    <a:pt x="49" y="4"/>
                    <a:pt x="46" y="4"/>
                  </a:cubicBezTo>
                  <a:cubicBezTo>
                    <a:pt x="45" y="4"/>
                    <a:pt x="45" y="4"/>
                    <a:pt x="44" y="4"/>
                  </a:cubicBezTo>
                  <a:cubicBezTo>
                    <a:pt x="49" y="13"/>
                    <a:pt x="52" y="23"/>
                    <a:pt x="52" y="34"/>
                  </a:cubicBezTo>
                  <a:cubicBezTo>
                    <a:pt x="20" y="34"/>
                    <a:pt x="20" y="34"/>
                    <a:pt x="20" y="34"/>
                  </a:cubicBezTo>
                  <a:cubicBezTo>
                    <a:pt x="21" y="36"/>
                    <a:pt x="21" y="37"/>
                    <a:pt x="21" y="38"/>
                  </a:cubicBezTo>
                  <a:cubicBezTo>
                    <a:pt x="21" y="41"/>
                    <a:pt x="20" y="43"/>
                    <a:pt x="19" y="45"/>
                  </a:cubicBezTo>
                  <a:cubicBezTo>
                    <a:pt x="52" y="45"/>
                    <a:pt x="52" y="45"/>
                    <a:pt x="52" y="45"/>
                  </a:cubicBezTo>
                  <a:cubicBezTo>
                    <a:pt x="51" y="63"/>
                    <a:pt x="44" y="80"/>
                    <a:pt x="33" y="93"/>
                  </a:cubicBezTo>
                  <a:cubicBezTo>
                    <a:pt x="32" y="92"/>
                    <a:pt x="31" y="92"/>
                    <a:pt x="30" y="92"/>
                  </a:cubicBezTo>
                  <a:cubicBezTo>
                    <a:pt x="30" y="92"/>
                    <a:pt x="25" y="91"/>
                    <a:pt x="23" y="91"/>
                  </a:cubicBezTo>
                  <a:cubicBezTo>
                    <a:pt x="15" y="91"/>
                    <a:pt x="15" y="91"/>
                    <a:pt x="15" y="91"/>
                  </a:cubicBezTo>
                  <a:cubicBezTo>
                    <a:pt x="9" y="91"/>
                    <a:pt x="9" y="91"/>
                    <a:pt x="9" y="91"/>
                  </a:cubicBezTo>
                  <a:cubicBezTo>
                    <a:pt x="1" y="91"/>
                    <a:pt x="1" y="91"/>
                    <a:pt x="1" y="91"/>
                  </a:cubicBezTo>
                  <a:cubicBezTo>
                    <a:pt x="1" y="91"/>
                    <a:pt x="0" y="91"/>
                    <a:pt x="0" y="91"/>
                  </a:cubicBezTo>
                  <a:cubicBezTo>
                    <a:pt x="5" y="92"/>
                    <a:pt x="9" y="96"/>
                    <a:pt x="10" y="102"/>
                  </a:cubicBezTo>
                  <a:cubicBezTo>
                    <a:pt x="11" y="123"/>
                    <a:pt x="11" y="123"/>
                    <a:pt x="11" y="123"/>
                  </a:cubicBezTo>
                  <a:cubicBezTo>
                    <a:pt x="42" y="108"/>
                    <a:pt x="63" y="77"/>
                    <a:pt x="63" y="40"/>
                  </a:cubicBezTo>
                  <a:cubicBezTo>
                    <a:pt x="63" y="26"/>
                    <a:pt x="60" y="12"/>
                    <a:pt x="55" y="0"/>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4" name="Freeform 208"/>
            <p:cNvSpPr/>
            <p:nvPr>
              <p:custDataLst>
                <p:tags r:id="rId28"/>
              </p:custDataLst>
            </p:nvPr>
          </p:nvSpPr>
          <p:spPr bwMode="auto">
            <a:xfrm>
              <a:off x="1916" y="2742"/>
              <a:ext cx="354" cy="411"/>
            </a:xfrm>
            <a:custGeom>
              <a:avLst/>
              <a:gdLst>
                <a:gd name="T0" fmla="*/ 53 w 63"/>
                <a:gd name="T1" fmla="*/ 41 h 73"/>
                <a:gd name="T2" fmla="*/ 48 w 63"/>
                <a:gd name="T3" fmla="*/ 41 h 73"/>
                <a:gd name="T4" fmla="*/ 40 w 63"/>
                <a:gd name="T5" fmla="*/ 41 h 73"/>
                <a:gd name="T6" fmla="*/ 32 w 63"/>
                <a:gd name="T7" fmla="*/ 42 h 73"/>
                <a:gd name="T8" fmla="*/ 29 w 63"/>
                <a:gd name="T9" fmla="*/ 43 h 73"/>
                <a:gd name="T10" fmla="*/ 11 w 63"/>
                <a:gd name="T11" fmla="*/ 1 h 73"/>
                <a:gd name="T12" fmla="*/ 6 w 63"/>
                <a:gd name="T13" fmla="*/ 2 h 73"/>
                <a:gd name="T14" fmla="*/ 0 w 63"/>
                <a:gd name="T15" fmla="*/ 0 h 73"/>
                <a:gd name="T16" fmla="*/ 51 w 63"/>
                <a:gd name="T17" fmla="*/ 73 h 73"/>
                <a:gd name="T18" fmla="*/ 53 w 63"/>
                <a:gd name="T19" fmla="*/ 52 h 73"/>
                <a:gd name="T20" fmla="*/ 63 w 63"/>
                <a:gd name="T21" fmla="*/ 41 h 73"/>
                <a:gd name="T22" fmla="*/ 61 w 63"/>
                <a:gd name="T23" fmla="*/ 41 h 73"/>
                <a:gd name="T24" fmla="*/ 53 w 63"/>
                <a:gd name="T25" fmla="*/ 4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73">
                  <a:moveTo>
                    <a:pt x="53" y="41"/>
                  </a:moveTo>
                  <a:cubicBezTo>
                    <a:pt x="48" y="41"/>
                    <a:pt x="48" y="41"/>
                    <a:pt x="48" y="41"/>
                  </a:cubicBezTo>
                  <a:cubicBezTo>
                    <a:pt x="40" y="41"/>
                    <a:pt x="40" y="41"/>
                    <a:pt x="40" y="41"/>
                  </a:cubicBezTo>
                  <a:cubicBezTo>
                    <a:pt x="38" y="41"/>
                    <a:pt x="33" y="42"/>
                    <a:pt x="32" y="42"/>
                  </a:cubicBezTo>
                  <a:cubicBezTo>
                    <a:pt x="31" y="42"/>
                    <a:pt x="30" y="42"/>
                    <a:pt x="29" y="43"/>
                  </a:cubicBezTo>
                  <a:cubicBezTo>
                    <a:pt x="19" y="31"/>
                    <a:pt x="13" y="17"/>
                    <a:pt x="11" y="1"/>
                  </a:cubicBezTo>
                  <a:cubicBezTo>
                    <a:pt x="9" y="2"/>
                    <a:pt x="8" y="2"/>
                    <a:pt x="6" y="2"/>
                  </a:cubicBezTo>
                  <a:cubicBezTo>
                    <a:pt x="4" y="2"/>
                    <a:pt x="2" y="1"/>
                    <a:pt x="0" y="0"/>
                  </a:cubicBezTo>
                  <a:cubicBezTo>
                    <a:pt x="4" y="33"/>
                    <a:pt x="24" y="60"/>
                    <a:pt x="51" y="73"/>
                  </a:cubicBezTo>
                  <a:cubicBezTo>
                    <a:pt x="53" y="52"/>
                    <a:pt x="53" y="52"/>
                    <a:pt x="53" y="52"/>
                  </a:cubicBezTo>
                  <a:cubicBezTo>
                    <a:pt x="53" y="46"/>
                    <a:pt x="58" y="42"/>
                    <a:pt x="63" y="41"/>
                  </a:cubicBezTo>
                  <a:cubicBezTo>
                    <a:pt x="62" y="41"/>
                    <a:pt x="62" y="41"/>
                    <a:pt x="61" y="41"/>
                  </a:cubicBezTo>
                  <a:lnTo>
                    <a:pt x="53" y="41"/>
                  </a:ln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5" name="Freeform 209"/>
            <p:cNvSpPr>
              <a:spLocks noEditPoints="1"/>
            </p:cNvSpPr>
            <p:nvPr>
              <p:custDataLst>
                <p:tags r:id="rId29"/>
              </p:custDataLst>
            </p:nvPr>
          </p:nvSpPr>
          <p:spPr bwMode="auto">
            <a:xfrm>
              <a:off x="2526" y="2581"/>
              <a:ext cx="197" cy="197"/>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3" y="8"/>
                    <a:pt x="8" y="12"/>
                    <a:pt x="8" y="17"/>
                  </a:cubicBezTo>
                  <a:cubicBezTo>
                    <a:pt x="8" y="22"/>
                    <a:pt x="13" y="27"/>
                    <a:pt x="18" y="27"/>
                  </a:cubicBezTo>
                  <a:cubicBezTo>
                    <a:pt x="23" y="27"/>
                    <a:pt x="27" y="22"/>
                    <a:pt x="27" y="17"/>
                  </a:cubicBezTo>
                  <a:cubicBezTo>
                    <a:pt x="27" y="12"/>
                    <a:pt x="23" y="8"/>
                    <a:pt x="18"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98" name="Docer Falling Dust PPT demo 8"/>
          <p:cNvSpPr/>
          <p:nvPr>
            <p:custDataLst>
              <p:tags r:id="rId30"/>
            </p:custDataLst>
          </p:nvPr>
        </p:nvSpPr>
        <p:spPr bwMode="auto">
          <a:xfrm>
            <a:off x="4368165" y="2017395"/>
            <a:ext cx="1216660" cy="1216660"/>
          </a:xfrm>
          <a:prstGeom prst="ellipse">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99" name="Docer Falling Dust PPT demo 8"/>
          <p:cNvSpPr/>
          <p:nvPr>
            <p:custDataLst>
              <p:tags r:id="rId31"/>
            </p:custDataLst>
          </p:nvPr>
        </p:nvSpPr>
        <p:spPr bwMode="auto">
          <a:xfrm>
            <a:off x="6564630" y="2017395"/>
            <a:ext cx="1216660" cy="1216660"/>
          </a:xfrm>
          <a:prstGeom prst="ellipse">
            <a:avLst/>
          </a:prstGeom>
          <a:ln w="25400">
            <a:gradFill>
              <a:gsLst>
                <a:gs pos="100000">
                  <a:schemeClr val="bg1">
                    <a:alpha val="0"/>
                  </a:schemeClr>
                </a:gs>
                <a:gs pos="30000">
                  <a:schemeClr val="accent2"/>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00" name="Docer Falling Dust PPT demo 8"/>
          <p:cNvSpPr/>
          <p:nvPr>
            <p:custDataLst>
              <p:tags r:id="rId32"/>
            </p:custDataLst>
          </p:nvPr>
        </p:nvSpPr>
        <p:spPr bwMode="auto">
          <a:xfrm>
            <a:off x="4368165" y="4278630"/>
            <a:ext cx="1216660" cy="1216660"/>
          </a:xfrm>
          <a:prstGeom prst="ellipse">
            <a:avLst/>
          </a:prstGeom>
          <a:ln w="25400">
            <a:gradFill>
              <a:gsLst>
                <a:gs pos="100000">
                  <a:schemeClr val="bg1">
                    <a:alpha val="0"/>
                  </a:schemeClr>
                </a:gs>
                <a:gs pos="30000">
                  <a:schemeClr val="accent4"/>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01" name="Docer Falling Dust PPT demo 8"/>
          <p:cNvSpPr/>
          <p:nvPr>
            <p:custDataLst>
              <p:tags r:id="rId33"/>
            </p:custDataLst>
          </p:nvPr>
        </p:nvSpPr>
        <p:spPr bwMode="auto">
          <a:xfrm>
            <a:off x="6564630" y="4278630"/>
            <a:ext cx="1216660" cy="1216660"/>
          </a:xfrm>
          <a:prstGeom prst="ellipse">
            <a:avLst/>
          </a:prstGeom>
          <a:ln w="25400">
            <a:gradFill>
              <a:gsLst>
                <a:gs pos="100000">
                  <a:schemeClr val="bg1">
                    <a:alpha val="0"/>
                  </a:schemeClr>
                </a:gs>
                <a:gs pos="30000">
                  <a:schemeClr val="accent3"/>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36" name="Docer Falling Dust PPT demo 8"/>
          <p:cNvSpPr/>
          <p:nvPr>
            <p:custDataLst>
              <p:tags r:id="rId34"/>
            </p:custDataLst>
          </p:nvPr>
        </p:nvSpPr>
        <p:spPr>
          <a:xfrm>
            <a:off x="4114165" y="1126490"/>
            <a:ext cx="4119880" cy="829945"/>
          </a:xfrm>
          <a:prstGeom prst="rect">
            <a:avLst/>
          </a:prstGeom>
        </p:spPr>
        <p:txBody>
          <a:bodyPr wrap="square">
            <a:spAutoFit/>
          </a:bodyPr>
          <a:p>
            <a:pPr algn="ctr">
              <a:lnSpc>
                <a:spcPct val="100000"/>
              </a:lnSpc>
            </a:pPr>
            <a:r>
              <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应对算法歧视的最佳反歧视法律体系</a:t>
            </a:r>
            <a:endPar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37" name="Docer Falling Dust PPT demo"/>
          <p:cNvCxnSpPr/>
          <p:nvPr>
            <p:custDataLst>
              <p:tags r:id="rId35"/>
            </p:custDataLst>
          </p:nvPr>
        </p:nvCxnSpPr>
        <p:spPr>
          <a:xfrm flipH="1">
            <a:off x="8449945" y="1497012"/>
            <a:ext cx="882015" cy="0"/>
          </a:xfrm>
          <a:prstGeom prst="line">
            <a:avLst/>
          </a:prstGeom>
          <a:ln w="25400">
            <a:gradFill>
              <a:gsLst>
                <a:gs pos="0">
                  <a:schemeClr val="bg1"/>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38" name="Docer Falling Dust PPT demo"/>
          <p:cNvCxnSpPr/>
          <p:nvPr>
            <p:custDataLst>
              <p:tags r:id="rId36"/>
            </p:custDataLst>
          </p:nvPr>
        </p:nvCxnSpPr>
        <p:spPr>
          <a:xfrm>
            <a:off x="3018790" y="1497012"/>
            <a:ext cx="882015" cy="0"/>
          </a:xfrm>
          <a:prstGeom prst="line">
            <a:avLst/>
          </a:prstGeom>
          <a:ln w="25400">
            <a:gradFill>
              <a:gsLst>
                <a:gs pos="0">
                  <a:schemeClr val="bg1"/>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16" name="圆角矩形 15"/>
          <p:cNvSpPr/>
          <p:nvPr/>
        </p:nvSpPr>
        <p:spPr>
          <a:xfrm>
            <a:off x="823595" y="252730"/>
            <a:ext cx="488188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20" name="组合 19"/>
          <p:cNvGrpSpPr/>
          <p:nvPr/>
        </p:nvGrpSpPr>
        <p:grpSpPr>
          <a:xfrm>
            <a:off x="332740" y="252413"/>
            <a:ext cx="387350" cy="388620"/>
            <a:chOff x="16973" y="8717"/>
            <a:chExt cx="1430" cy="1434"/>
          </a:xfrm>
        </p:grpSpPr>
        <p:grpSp>
          <p:nvGrpSpPr>
            <p:cNvPr id="21" name="组合 20"/>
            <p:cNvGrpSpPr/>
            <p:nvPr/>
          </p:nvGrpSpPr>
          <p:grpSpPr>
            <a:xfrm>
              <a:off x="16973" y="8717"/>
              <a:ext cx="1430" cy="1434"/>
              <a:chOff x="5479149" y="5548282"/>
              <a:chExt cx="965194" cy="967810"/>
            </a:xfrm>
          </p:grpSpPr>
          <p:sp>
            <p:nvSpPr>
              <p:cNvPr id="28" name="Oval 18"/>
              <p:cNvSpPr>
                <a:spLocks noChangeArrowheads="1"/>
              </p:cNvSpPr>
              <p:nvPr>
                <p:custDataLst>
                  <p:tags r:id="rId37"/>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29" name="Oval 19"/>
              <p:cNvSpPr>
                <a:spLocks noChangeArrowheads="1"/>
              </p:cNvSpPr>
              <p:nvPr>
                <p:custDataLst>
                  <p:tags r:id="rId38"/>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4" name="Oval 17"/>
            <p:cNvSpPr>
              <a:spLocks noChangeArrowheads="1"/>
            </p:cNvSpPr>
            <p:nvPr>
              <p:custDataLst>
                <p:tags r:id="rId39"/>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1" name="文本框 30"/>
          <p:cNvSpPr txBox="1"/>
          <p:nvPr>
            <p:custDataLst>
              <p:tags r:id="rId40"/>
            </p:custDataLst>
          </p:nvPr>
        </p:nvSpPr>
        <p:spPr>
          <a:xfrm>
            <a:off x="823595" y="252730"/>
            <a:ext cx="4881880"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遏制人工智能相关的反歧视法律体系构建</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Tree>
  </p:cSld>
  <p:clrMapOvr>
    <a:masterClrMapping/>
  </p:clrMapOvr>
  <p:timing>
    <p:tnLst>
      <p:par>
        <p:cTn id="1" dur="indefinite" restart="never" nodeType="tmRoot"/>
      </p:par>
    </p:tnLst>
    <p:bldLst>
      <p:bldP spid="81" grpId="0"/>
      <p:bldP spid="82" grpId="0"/>
      <p:bldP spid="90" grpId="0"/>
      <p:bldP spid="91" grpId="0"/>
      <p:bldP spid="92" grpId="0"/>
      <p:bldP spid="93" grpId="0"/>
      <p:bldP spid="94" grpId="0"/>
      <p:bldP spid="95" grpId="0"/>
      <p:bldP spid="36" grpId="0"/>
      <p:bldP spid="3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4</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cxnSp>
        <p:nvCxnSpPr>
          <p:cNvPr id="2" name="Docer Falling Dust PPT demo 8"/>
          <p:cNvCxnSpPr/>
          <p:nvPr>
            <p:custDataLst>
              <p:tags r:id="rId4"/>
            </p:custDataLst>
          </p:nvPr>
        </p:nvCxnSpPr>
        <p:spPr>
          <a:xfrm flipH="1" flipV="1">
            <a:off x="5019675" y="2392680"/>
            <a:ext cx="1800000" cy="12700"/>
          </a:xfrm>
          <a:prstGeom prst="line">
            <a:avLst/>
          </a:prstGeom>
          <a:ln w="190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 name="Docer Falling Dust PPT demo 8"/>
          <p:cNvCxnSpPr/>
          <p:nvPr>
            <p:custDataLst>
              <p:tags r:id="rId5"/>
            </p:custDataLst>
          </p:nvPr>
        </p:nvCxnSpPr>
        <p:spPr>
          <a:xfrm>
            <a:off x="5019675" y="2422525"/>
            <a:ext cx="0" cy="1800000"/>
          </a:xfrm>
          <a:prstGeom prst="line">
            <a:avLst/>
          </a:prstGeom>
          <a:ln w="190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 name="Docer Falling Dust PPT demo 8"/>
          <p:cNvCxnSpPr/>
          <p:nvPr>
            <p:custDataLst>
              <p:tags r:id="rId6"/>
            </p:custDataLst>
          </p:nvPr>
        </p:nvCxnSpPr>
        <p:spPr>
          <a:xfrm>
            <a:off x="2489200" y="3797300"/>
            <a:ext cx="0" cy="1800000"/>
          </a:xfrm>
          <a:prstGeom prst="line">
            <a:avLst/>
          </a:prstGeom>
          <a:ln w="190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2" name="Docer Falling Dust PPT demo 8"/>
          <p:cNvSpPr/>
          <p:nvPr>
            <p:custDataLst>
              <p:tags r:id="rId7"/>
            </p:custDataLst>
          </p:nvPr>
        </p:nvSpPr>
        <p:spPr bwMode="auto">
          <a:xfrm>
            <a:off x="4523740" y="3295650"/>
            <a:ext cx="927100" cy="927100"/>
          </a:xfrm>
          <a:prstGeom prst="ellipse">
            <a:avLst/>
          </a:prstGeom>
          <a:solidFill>
            <a:schemeClr val="accent2"/>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a:t>
            </a:r>
            <a:r>
              <a:rPr lang="en-US" altLang="zh-CN" sz="2400">
                <a:solidFill>
                  <a:schemeClr val="bg1"/>
                </a:solidFill>
                <a:latin typeface="汉仪粗宋简" panose="02010600000101010101" charset="-122"/>
                <a:ea typeface="汉仪粗宋简" panose="02010600000101010101" charset="-122"/>
                <a:cs typeface="汉仪旗黑-55简" panose="00020600040101010101" charset="-128"/>
                <a:sym typeface="+mn-ea"/>
              </a:rPr>
              <a:t>2</a:t>
            </a:r>
            <a:endParaRPr lang="en-US" altLang="zh-CN"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43" name="Docer Falling Dust PPT demo 8"/>
          <p:cNvSpPr/>
          <p:nvPr>
            <p:custDataLst>
              <p:tags r:id="rId8"/>
            </p:custDataLst>
          </p:nvPr>
        </p:nvSpPr>
        <p:spPr bwMode="auto">
          <a:xfrm>
            <a:off x="4378960" y="3150870"/>
            <a:ext cx="1216660" cy="1216660"/>
          </a:xfrm>
          <a:prstGeom prst="ellipse">
            <a:avLst/>
          </a:prstGeom>
          <a:ln w="25400">
            <a:gradFill>
              <a:gsLst>
                <a:gs pos="100000">
                  <a:schemeClr val="bg1">
                    <a:alpha val="0"/>
                  </a:schemeClr>
                </a:gs>
                <a:gs pos="30000">
                  <a:schemeClr val="accent2"/>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44" name="Docer Falling Dust PPT demo 8"/>
          <p:cNvSpPr/>
          <p:nvPr>
            <p:custDataLst>
              <p:tags r:id="rId9"/>
            </p:custDataLst>
          </p:nvPr>
        </p:nvSpPr>
        <p:spPr>
          <a:xfrm rot="5400000" flipH="1">
            <a:off x="4817110" y="2761615"/>
            <a:ext cx="415290" cy="362585"/>
          </a:xfrm>
          <a:prstGeom prst="notchedRightArrow">
            <a:avLst/>
          </a:prstGeom>
          <a:gradFill>
            <a:gsLst>
              <a:gs pos="0">
                <a:schemeClr val="accent1">
                  <a:lumMod val="5000"/>
                  <a:lumOff val="95000"/>
                  <a:alpha val="0"/>
                </a:schemeClr>
              </a:gs>
              <a:gs pos="7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46" name="Docer Falling Dust PPT demo 8"/>
          <p:cNvSpPr/>
          <p:nvPr>
            <p:custDataLst>
              <p:tags r:id="rId10"/>
            </p:custDataLst>
          </p:nvPr>
        </p:nvSpPr>
        <p:spPr bwMode="auto">
          <a:xfrm>
            <a:off x="7042785" y="1935480"/>
            <a:ext cx="927100" cy="927100"/>
          </a:xfrm>
          <a:prstGeom prst="ellipse">
            <a:avLst/>
          </a:prstGeom>
          <a:solidFill>
            <a:schemeClr val="accent3"/>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a:t>
            </a:r>
            <a:r>
              <a:rPr lang="en-US" altLang="zh-CN" sz="2400">
                <a:solidFill>
                  <a:schemeClr val="bg1"/>
                </a:solidFill>
                <a:latin typeface="汉仪粗宋简" panose="02010600000101010101" charset="-122"/>
                <a:ea typeface="汉仪粗宋简" panose="02010600000101010101" charset="-122"/>
                <a:cs typeface="汉仪旗黑-55简" panose="00020600040101010101" charset="-128"/>
                <a:sym typeface="+mn-ea"/>
              </a:rPr>
              <a:t>3</a:t>
            </a:r>
            <a:endParaRPr lang="en-US" altLang="zh-CN"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47" name="Docer Falling Dust PPT demo 8"/>
          <p:cNvSpPr/>
          <p:nvPr>
            <p:custDataLst>
              <p:tags r:id="rId11"/>
            </p:custDataLst>
          </p:nvPr>
        </p:nvSpPr>
        <p:spPr bwMode="auto">
          <a:xfrm>
            <a:off x="6898005" y="1790700"/>
            <a:ext cx="1216660" cy="1216660"/>
          </a:xfrm>
          <a:prstGeom prst="ellipse">
            <a:avLst/>
          </a:prstGeom>
          <a:ln w="25400">
            <a:gradFill>
              <a:gsLst>
                <a:gs pos="100000">
                  <a:schemeClr val="bg1">
                    <a:alpha val="0"/>
                  </a:schemeClr>
                </a:gs>
                <a:gs pos="30000">
                  <a:schemeClr val="accent3"/>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84" name="Docer Falling Dust PPT demo 8"/>
          <p:cNvSpPr/>
          <p:nvPr>
            <p:custDataLst>
              <p:tags r:id="rId12"/>
            </p:custDataLst>
          </p:nvPr>
        </p:nvSpPr>
        <p:spPr>
          <a:xfrm rot="5400000" flipH="1">
            <a:off x="2286000" y="4159250"/>
            <a:ext cx="415290" cy="362585"/>
          </a:xfrm>
          <a:prstGeom prst="notchedRightArrow">
            <a:avLst/>
          </a:prstGeom>
          <a:gradFill>
            <a:gsLst>
              <a:gs pos="0">
                <a:schemeClr val="accent1">
                  <a:lumMod val="5000"/>
                  <a:lumOff val="95000"/>
                  <a:alpha val="0"/>
                </a:schemeClr>
              </a:gs>
              <a:gs pos="7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85" name="Docer Falling Dust PPT demo 8"/>
          <p:cNvSpPr/>
          <p:nvPr>
            <p:custDataLst>
              <p:tags r:id="rId13"/>
            </p:custDataLst>
          </p:nvPr>
        </p:nvSpPr>
        <p:spPr bwMode="auto">
          <a:xfrm>
            <a:off x="2030095" y="4693285"/>
            <a:ext cx="927100" cy="927100"/>
          </a:xfrm>
          <a:prstGeom prst="ellipse">
            <a:avLst/>
          </a:prstGeom>
          <a:solidFill>
            <a:schemeClr val="accent1"/>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01</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6" name="Docer Falling Dust PPT demo 8"/>
          <p:cNvSpPr/>
          <p:nvPr>
            <p:custDataLst>
              <p:tags r:id="rId14"/>
            </p:custDataLst>
          </p:nvPr>
        </p:nvSpPr>
        <p:spPr bwMode="auto">
          <a:xfrm>
            <a:off x="1885315" y="4548505"/>
            <a:ext cx="1216660" cy="1216660"/>
          </a:xfrm>
          <a:prstGeom prst="ellipse">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21" name="Docer Falling Dust PPT demo 8"/>
          <p:cNvSpPr/>
          <p:nvPr>
            <p:custDataLst>
              <p:tags r:id="rId15"/>
            </p:custDataLst>
          </p:nvPr>
        </p:nvSpPr>
        <p:spPr>
          <a:xfrm>
            <a:off x="3230245" y="4603750"/>
            <a:ext cx="1953895" cy="398780"/>
          </a:xfrm>
          <a:prstGeom prst="rect">
            <a:avLst/>
          </a:prstGeom>
        </p:spPr>
        <p:txBody>
          <a:bodyPr wrap="square">
            <a:spAutoFit/>
          </a:bodyPr>
          <a:p>
            <a:pPr algn="l">
              <a:lnSpc>
                <a:spcPct val="10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编码法规技术</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6" name="Docer Falling Dust PPT demo 9"/>
          <p:cNvSpPr/>
          <p:nvPr>
            <p:custDataLst>
              <p:tags r:id="rId16"/>
            </p:custDataLst>
          </p:nvPr>
        </p:nvSpPr>
        <p:spPr>
          <a:xfrm>
            <a:off x="3230245" y="4979670"/>
            <a:ext cx="4638675" cy="138366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编码法规技术是将法规中的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法律条文</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转化为特定应用领域的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机器可读政策语言</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的过程。其主要目的是确保算法能够正确理解并执行特定的法规和政策，从而在数据处理过程中保持合规性。</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8" name="Docer Falling Dust PPT demo 8"/>
          <p:cNvSpPr/>
          <p:nvPr>
            <p:custDataLst>
              <p:tags r:id="rId17"/>
            </p:custDataLst>
          </p:nvPr>
        </p:nvSpPr>
        <p:spPr>
          <a:xfrm>
            <a:off x="5775325" y="3295650"/>
            <a:ext cx="2194560" cy="398780"/>
          </a:xfrm>
          <a:prstGeom prst="rect">
            <a:avLst/>
          </a:prstGeom>
        </p:spPr>
        <p:txBody>
          <a:bodyPr wrap="square">
            <a:spAutoFit/>
          </a:bodyPr>
          <a:p>
            <a:pPr algn="l">
              <a:lnSpc>
                <a:spcPct val="100000"/>
              </a:lnSpc>
            </a:pPr>
            <a:r>
              <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技术实现流程</a:t>
            </a:r>
            <a:endPar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7" name="Docer Falling Dust PPT demo 9"/>
          <p:cNvSpPr/>
          <p:nvPr>
            <p:custDataLst>
              <p:tags r:id="rId18"/>
            </p:custDataLst>
          </p:nvPr>
        </p:nvSpPr>
        <p:spPr>
          <a:xfrm>
            <a:off x="5775325" y="3671570"/>
            <a:ext cx="4867910" cy="1060450"/>
          </a:xfrm>
          <a:prstGeom prst="rect">
            <a:avLst/>
          </a:prstGeom>
        </p:spPr>
        <p:txBody>
          <a:bodyPr wrap="square">
            <a:spAutoFit/>
          </a:bodyPr>
          <a:p>
            <a:pPr marL="400050" indent="-400050" algn="l">
              <a:lnSpc>
                <a:spcPct val="150000"/>
              </a:lnSpc>
              <a:buFont typeface="+mj-lt"/>
              <a:buAutoNum type="romanUcPeriod"/>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制定并翻译</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基础政策</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，转化为机器可读的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政策语言</a:t>
            </a:r>
            <a:endPar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endParaRPr>
          </a:p>
          <a:p>
            <a:pPr marL="400050" indent="-400050" algn="l">
              <a:lnSpc>
                <a:spcPct val="150000"/>
              </a:lnSpc>
              <a:buFont typeface="+mj-lt"/>
              <a:buAutoNum type="romanUcPeriod"/>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使用</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政策语言</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编码具体的法律条文</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a:p>
            <a:pPr marL="400050" indent="-400050" algn="l">
              <a:lnSpc>
                <a:spcPct val="150000"/>
              </a:lnSpc>
              <a:buFont typeface="+mj-lt"/>
              <a:buAutoNum type="romanUcPeriod"/>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通过</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静态分析工具</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实现自动化合规性检查</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 name="Docer Falling Dust PPT demo 8"/>
          <p:cNvSpPr/>
          <p:nvPr>
            <p:custDataLst>
              <p:tags r:id="rId19"/>
            </p:custDataLst>
          </p:nvPr>
        </p:nvSpPr>
        <p:spPr>
          <a:xfrm>
            <a:off x="8320405" y="1790700"/>
            <a:ext cx="2670810" cy="398780"/>
          </a:xfrm>
          <a:prstGeom prst="rect">
            <a:avLst/>
          </a:prstGeom>
        </p:spPr>
        <p:txBody>
          <a:bodyPr wrap="square">
            <a:spAutoFit/>
          </a:bodyPr>
          <a:p>
            <a:pPr algn="l">
              <a:lnSpc>
                <a:spcPct val="100000"/>
              </a:lnSpc>
            </a:pPr>
            <a:r>
              <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rPr>
              <a:t>混合法律体系的优势</a:t>
            </a:r>
            <a:endPar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14" name="Docer Falling Dust PPT demo 9"/>
          <p:cNvSpPr/>
          <p:nvPr>
            <p:custDataLst>
              <p:tags r:id="rId20"/>
            </p:custDataLst>
          </p:nvPr>
        </p:nvSpPr>
        <p:spPr>
          <a:xfrm>
            <a:off x="8320405" y="2166620"/>
            <a:ext cx="3162300" cy="1060450"/>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混合法律体系结合了封闭法体系和开放法体系</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确定性</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和</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灵活性</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的优点，在与编码法规时，具有显著的优势。</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cxnSp>
        <p:nvCxnSpPr>
          <p:cNvPr id="15" name="Docer Falling Dust PPT demo 8"/>
          <p:cNvCxnSpPr/>
          <p:nvPr>
            <p:custDataLst>
              <p:tags r:id="rId21"/>
            </p:custDataLst>
          </p:nvPr>
        </p:nvCxnSpPr>
        <p:spPr>
          <a:xfrm flipH="1" flipV="1">
            <a:off x="2489200" y="3797300"/>
            <a:ext cx="1800000" cy="12700"/>
          </a:xfrm>
          <a:prstGeom prst="line">
            <a:avLst/>
          </a:prstGeom>
          <a:ln w="190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3" name="Docer Falling Dust PPT demo 8"/>
          <p:cNvSpPr/>
          <p:nvPr>
            <p:custDataLst>
              <p:tags r:id="rId22"/>
            </p:custDataLst>
          </p:nvPr>
        </p:nvSpPr>
        <p:spPr>
          <a:xfrm>
            <a:off x="1078230" y="1252855"/>
            <a:ext cx="3048635" cy="829945"/>
          </a:xfrm>
          <a:prstGeom prst="rect">
            <a:avLst/>
          </a:prstGeom>
        </p:spPr>
        <p:txBody>
          <a:bodyPr wrap="square">
            <a:spAutoFit/>
          </a:bodyPr>
          <a:p>
            <a:pPr algn="l">
              <a:lnSpc>
                <a:spcPct val="100000"/>
              </a:lnSpc>
            </a:pPr>
            <a:r>
              <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混合法律体系利于与法规编码技术相结合</a:t>
            </a:r>
            <a:endPar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24" name="Docer Falling Dust PPT demo 8"/>
          <p:cNvCxnSpPr/>
          <p:nvPr>
            <p:custDataLst>
              <p:tags r:id="rId23"/>
            </p:custDataLst>
          </p:nvPr>
        </p:nvCxnSpPr>
        <p:spPr bwMode="auto">
          <a:xfrm flipH="1">
            <a:off x="1039270" y="2171065"/>
            <a:ext cx="2028190" cy="26035"/>
          </a:xfrm>
          <a:prstGeom prst="line">
            <a:avLst/>
          </a:prstGeom>
          <a:ln w="25400">
            <a:gradFill>
              <a:gsLst>
                <a:gs pos="100000">
                  <a:schemeClr val="bg1">
                    <a:alpha val="0"/>
                  </a:schemeClr>
                </a:gs>
                <a:gs pos="3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0" name="圆角矩形 19"/>
          <p:cNvSpPr/>
          <p:nvPr/>
        </p:nvSpPr>
        <p:spPr>
          <a:xfrm>
            <a:off x="823595" y="252730"/>
            <a:ext cx="488188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1" name="文本框 30"/>
          <p:cNvSpPr txBox="1"/>
          <p:nvPr>
            <p:custDataLst>
              <p:tags r:id="rId24"/>
            </p:custDataLst>
          </p:nvPr>
        </p:nvSpPr>
        <p:spPr>
          <a:xfrm>
            <a:off x="823595" y="252730"/>
            <a:ext cx="4881880"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遏制人工智能相关的反歧视法律体系构建</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Tree>
  </p:cSld>
  <p:clrMapOvr>
    <a:masterClrMapping/>
  </p:clrMapOvr>
  <p:timing>
    <p:tnLst>
      <p:par>
        <p:cTn id="1" dur="indefinite" restart="never" nodeType="tmRoot"/>
      </p:par>
    </p:tnLst>
    <p:bldLst>
      <p:bldP spid="21" grpId="0"/>
      <p:bldP spid="6" grpId="0"/>
      <p:bldP spid="8" grpId="0"/>
      <p:bldP spid="7" grpId="0"/>
      <p:bldP spid="9" grpId="0"/>
      <p:bldP spid="14" grpId="0"/>
      <p:bldP spid="23" grpId="0"/>
      <p:bldP spid="3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3470275" y="1692910"/>
            <a:ext cx="5262880" cy="3605530"/>
            <a:chOff x="2364" y="6776"/>
            <a:chExt cx="1336" cy="915"/>
          </a:xfrm>
          <a:solidFill>
            <a:schemeClr val="bg1">
              <a:lumMod val="95000"/>
            </a:schemeClr>
          </a:solidFill>
        </p:grpSpPr>
        <p:sp>
          <p:nvSpPr>
            <p:cNvPr id="28" name="Freeform 14"/>
            <p:cNvSpPr/>
            <p:nvPr>
              <p:custDataLst>
                <p:tags r:id="rId1"/>
              </p:custDataLst>
            </p:nvPr>
          </p:nvSpPr>
          <p:spPr bwMode="auto">
            <a:xfrm>
              <a:off x="2364" y="6776"/>
              <a:ext cx="1336" cy="622"/>
            </a:xfrm>
            <a:custGeom>
              <a:avLst/>
              <a:gdLst>
                <a:gd name="T0" fmla="*/ 120 w 250"/>
                <a:gd name="T1" fmla="*/ 2 h 116"/>
                <a:gd name="T2" fmla="*/ 3 w 250"/>
                <a:gd name="T3" fmla="*/ 55 h 116"/>
                <a:gd name="T4" fmla="*/ 3 w 250"/>
                <a:gd name="T5" fmla="*/ 62 h 116"/>
                <a:gd name="T6" fmla="*/ 120 w 250"/>
                <a:gd name="T7" fmla="*/ 115 h 116"/>
                <a:gd name="T8" fmla="*/ 131 w 250"/>
                <a:gd name="T9" fmla="*/ 115 h 116"/>
                <a:gd name="T10" fmla="*/ 247 w 250"/>
                <a:gd name="T11" fmla="*/ 62 h 116"/>
                <a:gd name="T12" fmla="*/ 247 w 250"/>
                <a:gd name="T13" fmla="*/ 55 h 116"/>
                <a:gd name="T14" fmla="*/ 131 w 250"/>
                <a:gd name="T15" fmla="*/ 2 h 116"/>
                <a:gd name="T16" fmla="*/ 120 w 250"/>
                <a:gd name="T17"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116">
                  <a:moveTo>
                    <a:pt x="120" y="2"/>
                  </a:moveTo>
                  <a:cubicBezTo>
                    <a:pt x="3" y="55"/>
                    <a:pt x="3" y="55"/>
                    <a:pt x="3" y="55"/>
                  </a:cubicBezTo>
                  <a:cubicBezTo>
                    <a:pt x="0" y="56"/>
                    <a:pt x="0" y="60"/>
                    <a:pt x="3" y="62"/>
                  </a:cubicBezTo>
                  <a:cubicBezTo>
                    <a:pt x="120" y="115"/>
                    <a:pt x="120" y="115"/>
                    <a:pt x="120" y="115"/>
                  </a:cubicBezTo>
                  <a:cubicBezTo>
                    <a:pt x="123" y="116"/>
                    <a:pt x="127" y="116"/>
                    <a:pt x="131" y="115"/>
                  </a:cubicBezTo>
                  <a:cubicBezTo>
                    <a:pt x="247" y="62"/>
                    <a:pt x="247" y="62"/>
                    <a:pt x="247" y="62"/>
                  </a:cubicBezTo>
                  <a:cubicBezTo>
                    <a:pt x="250" y="60"/>
                    <a:pt x="250" y="56"/>
                    <a:pt x="247" y="55"/>
                  </a:cubicBezTo>
                  <a:cubicBezTo>
                    <a:pt x="131" y="2"/>
                    <a:pt x="131" y="2"/>
                    <a:pt x="131" y="2"/>
                  </a:cubicBezTo>
                  <a:cubicBezTo>
                    <a:pt x="127" y="0"/>
                    <a:pt x="123" y="0"/>
                    <a:pt x="120"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sp>
          <p:nvSpPr>
            <p:cNvPr id="30" name="Freeform 16"/>
            <p:cNvSpPr/>
            <p:nvPr>
              <p:custDataLst>
                <p:tags r:id="rId2"/>
              </p:custDataLst>
            </p:nvPr>
          </p:nvSpPr>
          <p:spPr bwMode="auto">
            <a:xfrm>
              <a:off x="2583" y="7241"/>
              <a:ext cx="893" cy="450"/>
            </a:xfrm>
            <a:custGeom>
              <a:avLst/>
              <a:gdLst>
                <a:gd name="T0" fmla="*/ 95 w 167"/>
                <a:gd name="T1" fmla="*/ 33 h 84"/>
                <a:gd name="T2" fmla="*/ 84 w 167"/>
                <a:gd name="T3" fmla="*/ 36 h 84"/>
                <a:gd name="T4" fmla="*/ 73 w 167"/>
                <a:gd name="T5" fmla="*/ 33 h 84"/>
                <a:gd name="T6" fmla="*/ 0 w 167"/>
                <a:gd name="T7" fmla="*/ 0 h 84"/>
                <a:gd name="T8" fmla="*/ 0 w 167"/>
                <a:gd name="T9" fmla="*/ 50 h 84"/>
                <a:gd name="T10" fmla="*/ 84 w 167"/>
                <a:gd name="T11" fmla="*/ 84 h 84"/>
                <a:gd name="T12" fmla="*/ 167 w 167"/>
                <a:gd name="T13" fmla="*/ 50 h 84"/>
                <a:gd name="T14" fmla="*/ 167 w 167"/>
                <a:gd name="T15" fmla="*/ 1 h 84"/>
                <a:gd name="T16" fmla="*/ 95 w 167"/>
                <a:gd name="T17" fmla="*/ 3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84">
                  <a:moveTo>
                    <a:pt x="95" y="33"/>
                  </a:moveTo>
                  <a:cubicBezTo>
                    <a:pt x="92" y="35"/>
                    <a:pt x="88" y="36"/>
                    <a:pt x="84" y="36"/>
                  </a:cubicBezTo>
                  <a:cubicBezTo>
                    <a:pt x="80" y="36"/>
                    <a:pt x="77" y="35"/>
                    <a:pt x="73" y="33"/>
                  </a:cubicBezTo>
                  <a:cubicBezTo>
                    <a:pt x="0" y="0"/>
                    <a:pt x="0" y="0"/>
                    <a:pt x="0" y="0"/>
                  </a:cubicBezTo>
                  <a:cubicBezTo>
                    <a:pt x="0" y="50"/>
                    <a:pt x="0" y="50"/>
                    <a:pt x="0" y="50"/>
                  </a:cubicBezTo>
                  <a:cubicBezTo>
                    <a:pt x="0" y="69"/>
                    <a:pt x="38" y="84"/>
                    <a:pt x="84" y="84"/>
                  </a:cubicBezTo>
                  <a:cubicBezTo>
                    <a:pt x="130" y="84"/>
                    <a:pt x="167" y="69"/>
                    <a:pt x="167" y="50"/>
                  </a:cubicBezTo>
                  <a:cubicBezTo>
                    <a:pt x="167" y="1"/>
                    <a:pt x="167" y="1"/>
                    <a:pt x="167" y="1"/>
                  </a:cubicBezTo>
                  <a:lnTo>
                    <a:pt x="95"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grpSp>
      <p:sp>
        <p:nvSpPr>
          <p:cNvPr id="103" name="右箭头 102"/>
          <p:cNvSpPr/>
          <p:nvPr/>
        </p:nvSpPr>
        <p:spPr>
          <a:xfrm>
            <a:off x="6475095" y="1262380"/>
            <a:ext cx="499110" cy="25527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04" name="右箭头 103"/>
          <p:cNvSpPr/>
          <p:nvPr/>
        </p:nvSpPr>
        <p:spPr>
          <a:xfrm>
            <a:off x="6475095" y="2393950"/>
            <a:ext cx="499110" cy="255270"/>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05" name="右箭头 104"/>
          <p:cNvSpPr/>
          <p:nvPr/>
        </p:nvSpPr>
        <p:spPr>
          <a:xfrm>
            <a:off x="6475095" y="3490595"/>
            <a:ext cx="499110" cy="255270"/>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06" name="右箭头 105"/>
          <p:cNvSpPr/>
          <p:nvPr/>
        </p:nvSpPr>
        <p:spPr>
          <a:xfrm>
            <a:off x="6475095" y="4592320"/>
            <a:ext cx="499110" cy="25527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12" name="组合 11"/>
          <p:cNvGrpSpPr/>
          <p:nvPr/>
        </p:nvGrpSpPr>
        <p:grpSpPr>
          <a:xfrm>
            <a:off x="413385" y="441257"/>
            <a:ext cx="359410" cy="177165"/>
            <a:chOff x="651" y="617"/>
            <a:chExt cx="566" cy="279"/>
          </a:xfrm>
        </p:grpSpPr>
        <p:sp>
          <p:nvSpPr>
            <p:cNvPr id="10" name="圆角矩形 9"/>
            <p:cNvSpPr/>
            <p:nvPr/>
          </p:nvSpPr>
          <p:spPr>
            <a:xfrm>
              <a:off x="651" y="617"/>
              <a:ext cx="567" cy="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1" name="圆角矩形 10"/>
            <p:cNvSpPr/>
            <p:nvPr/>
          </p:nvSpPr>
          <p:spPr>
            <a:xfrm>
              <a:off x="651" y="840"/>
              <a:ext cx="567" cy="57"/>
            </a:xfrm>
            <a:prstGeom prst="roundRect">
              <a:avLst/>
            </a:prstGeom>
            <a:noFill/>
            <a:ln w="19050">
              <a:solidFill>
                <a:schemeClr val="accent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48" name="组合 47"/>
          <p:cNvGrpSpPr/>
          <p:nvPr/>
        </p:nvGrpSpPr>
        <p:grpSpPr>
          <a:xfrm>
            <a:off x="11480165" y="4221480"/>
            <a:ext cx="322580" cy="1576070"/>
            <a:chOff x="18027" y="5881"/>
            <a:chExt cx="508" cy="2482"/>
          </a:xfrm>
        </p:grpSpPr>
        <p:sp>
          <p:nvSpPr>
            <p:cNvPr id="35" name="椭圆 34"/>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6" name="椭圆 35"/>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7" name="椭圆 36"/>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8" name="椭圆 37"/>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9" name="椭圆 38"/>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0" name="椭圆 39"/>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2" name="椭圆 41"/>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3" name="椭圆 42"/>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4" name="椭圆 43"/>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椭圆 44"/>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6" name="椭圆 45"/>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7" name="椭圆 46"/>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
        <p:nvSpPr>
          <p:cNvPr id="17" name="Freeform 15"/>
          <p:cNvSpPr/>
          <p:nvPr/>
        </p:nvSpPr>
        <p:spPr bwMode="auto">
          <a:xfrm flipH="1" flipV="1">
            <a:off x="8562975" y="0"/>
            <a:ext cx="3629025" cy="969645"/>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25" name="组合 24"/>
          <p:cNvGrpSpPr/>
          <p:nvPr/>
        </p:nvGrpSpPr>
        <p:grpSpPr>
          <a:xfrm rot="0" flipH="1" flipV="1">
            <a:off x="8724265" y="520065"/>
            <a:ext cx="624840" cy="626745"/>
            <a:chOff x="3136787" y="5505123"/>
            <a:chExt cx="625153" cy="626461"/>
          </a:xfrm>
        </p:grpSpPr>
        <p:sp>
          <p:nvSpPr>
            <p:cNvPr id="18" name="Oval 16"/>
            <p:cNvSpPr>
              <a:spLocks noChangeArrowheads="1"/>
            </p:cNvSpPr>
            <p:nvPr/>
          </p:nvSpPr>
          <p:spPr bwMode="auto">
            <a:xfrm>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49" name="组合 48"/>
          <p:cNvGrpSpPr/>
          <p:nvPr/>
        </p:nvGrpSpPr>
        <p:grpSpPr>
          <a:xfrm rot="5400000" flipH="1" flipV="1">
            <a:off x="10532110" y="-310515"/>
            <a:ext cx="322580" cy="1576070"/>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
        <p:nvSpPr>
          <p:cNvPr id="32" name="文本框 31"/>
          <p:cNvSpPr txBox="1"/>
          <p:nvPr>
            <p:custDataLst>
              <p:tags r:id="rId3"/>
            </p:custDataLst>
          </p:nvPr>
        </p:nvSpPr>
        <p:spPr>
          <a:xfrm>
            <a:off x="1959672" y="1818486"/>
            <a:ext cx="2470785" cy="1198880"/>
          </a:xfrm>
          <a:prstGeom prst="rect">
            <a:avLst/>
          </a:prstGeom>
          <a:noFill/>
        </p:spPr>
        <p:txBody>
          <a:bodyPr wrap="none" rtlCol="0">
            <a:spAutoFit/>
          </a:bodyPr>
          <a:p>
            <a:r>
              <a:rPr lang="zh-CN" altLang="en-US" sz="7200" b="1"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汉仪粗宋简" panose="02010600000101010101" charset="-122"/>
                <a:sym typeface="+mn-lt"/>
              </a:rPr>
              <a:t>目 录</a:t>
            </a:r>
            <a:endParaRPr lang="zh-CN" altLang="en-US" sz="7200" b="1"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汉仪粗宋简" panose="02010600000101010101" charset="-122"/>
              <a:sym typeface="+mn-lt"/>
            </a:endParaRPr>
          </a:p>
        </p:txBody>
      </p:sp>
      <p:sp>
        <p:nvSpPr>
          <p:cNvPr id="33" name="文本框 32"/>
          <p:cNvSpPr txBox="1"/>
          <p:nvPr>
            <p:custDataLst>
              <p:tags r:id="rId4"/>
            </p:custDataLst>
          </p:nvPr>
        </p:nvSpPr>
        <p:spPr>
          <a:xfrm>
            <a:off x="7004171" y="1010121"/>
            <a:ext cx="995680" cy="583565"/>
          </a:xfrm>
          <a:prstGeom prst="rect">
            <a:avLst/>
          </a:prstGeom>
          <a:noFill/>
        </p:spPr>
        <p:txBody>
          <a:bodyPr wrap="none" rtlCol="0">
            <a:spAutoFit/>
          </a:bodyPr>
          <a:p>
            <a:r>
              <a:rPr lang="zh-CN" altLang="en-US" sz="3200" dirty="0" smtClean="0">
                <a:solidFill>
                  <a:schemeClr val="accent1"/>
                </a:solidFill>
                <a:latin typeface="汉仪粗宋简" panose="02010600000101010101" charset="-122"/>
                <a:ea typeface="汉仪粗宋简" panose="02010600000101010101" charset="-122"/>
                <a:cs typeface="+mn-ea"/>
                <a:sym typeface="+mn-lt"/>
              </a:rPr>
              <a:t>引言</a:t>
            </a:r>
            <a:endParaRPr lang="zh-CN" altLang="en-US" sz="3200" dirty="0" smtClean="0">
              <a:solidFill>
                <a:schemeClr val="accent1"/>
              </a:solidFill>
              <a:latin typeface="汉仪粗宋简" panose="02010600000101010101" charset="-122"/>
              <a:ea typeface="汉仪粗宋简" panose="02010600000101010101" charset="-122"/>
              <a:cs typeface="+mn-ea"/>
              <a:sym typeface="+mn-lt"/>
            </a:endParaRPr>
          </a:p>
        </p:txBody>
      </p:sp>
      <p:sp>
        <p:nvSpPr>
          <p:cNvPr id="34" name="文本框 33"/>
          <p:cNvSpPr txBox="1"/>
          <p:nvPr>
            <p:custDataLst>
              <p:tags r:id="rId5"/>
            </p:custDataLst>
          </p:nvPr>
        </p:nvSpPr>
        <p:spPr>
          <a:xfrm>
            <a:off x="7004171" y="2117854"/>
            <a:ext cx="3434080" cy="583565"/>
          </a:xfrm>
          <a:prstGeom prst="rect">
            <a:avLst/>
          </a:prstGeom>
          <a:noFill/>
        </p:spPr>
        <p:txBody>
          <a:bodyPr wrap="none" rtlCol="0">
            <a:spAutoFit/>
          </a:bodyPr>
          <a:p>
            <a:pPr algn="l"/>
            <a:r>
              <a:rPr lang="zh-CN" altLang="en-US" sz="3200" dirty="0" smtClean="0">
                <a:solidFill>
                  <a:schemeClr val="accent2"/>
                </a:solidFill>
                <a:latin typeface="汉仪粗宋简" panose="02010600000101010101" charset="-122"/>
                <a:ea typeface="汉仪粗宋简" panose="02010600000101010101" charset="-122"/>
                <a:cs typeface="+mn-ea"/>
                <a:sym typeface="+mn-lt"/>
              </a:rPr>
              <a:t>算法歧视和差异化</a:t>
            </a:r>
            <a:endParaRPr lang="zh-CN" altLang="en-US" sz="3200" dirty="0" smtClean="0">
              <a:solidFill>
                <a:schemeClr val="accent2"/>
              </a:solidFill>
              <a:latin typeface="汉仪粗宋简" panose="02010600000101010101" charset="-122"/>
              <a:ea typeface="汉仪粗宋简" panose="02010600000101010101" charset="-122"/>
              <a:cs typeface="+mn-ea"/>
              <a:sym typeface="+mn-lt"/>
            </a:endParaRPr>
          </a:p>
        </p:txBody>
      </p:sp>
      <p:sp>
        <p:nvSpPr>
          <p:cNvPr id="41" name="文本框 40"/>
          <p:cNvSpPr txBox="1"/>
          <p:nvPr>
            <p:custDataLst>
              <p:tags r:id="rId6"/>
            </p:custDataLst>
          </p:nvPr>
        </p:nvSpPr>
        <p:spPr>
          <a:xfrm>
            <a:off x="7004171" y="3215516"/>
            <a:ext cx="3027680" cy="583565"/>
          </a:xfrm>
          <a:prstGeom prst="rect">
            <a:avLst/>
          </a:prstGeom>
          <a:noFill/>
        </p:spPr>
        <p:txBody>
          <a:bodyPr wrap="none" rtlCol="0">
            <a:spAutoFit/>
          </a:bodyPr>
          <a:p>
            <a:pPr algn="l"/>
            <a:r>
              <a:rPr lang="zh-CN" altLang="en-US" sz="3200" dirty="0" smtClean="0">
                <a:solidFill>
                  <a:schemeClr val="accent3"/>
                </a:solidFill>
                <a:latin typeface="汉仪粗宋简" panose="02010600000101010101" charset="-122"/>
                <a:ea typeface="汉仪粗宋简" panose="02010600000101010101" charset="-122"/>
                <a:cs typeface="+mn-ea"/>
                <a:sym typeface="+mn-lt"/>
              </a:rPr>
              <a:t>反歧视法律体系</a:t>
            </a:r>
            <a:endParaRPr lang="zh-CN" altLang="en-US" sz="3200" dirty="0" smtClean="0">
              <a:solidFill>
                <a:schemeClr val="accent3"/>
              </a:solidFill>
              <a:latin typeface="汉仪粗宋简" panose="02010600000101010101" charset="-122"/>
              <a:ea typeface="汉仪粗宋简" panose="02010600000101010101" charset="-122"/>
              <a:cs typeface="+mn-ea"/>
              <a:sym typeface="+mn-lt"/>
            </a:endParaRPr>
          </a:p>
        </p:txBody>
      </p:sp>
      <p:sp>
        <p:nvSpPr>
          <p:cNvPr id="62" name="文本框 61"/>
          <p:cNvSpPr txBox="1"/>
          <p:nvPr>
            <p:custDataLst>
              <p:tags r:id="rId7"/>
            </p:custDataLst>
          </p:nvPr>
        </p:nvSpPr>
        <p:spPr>
          <a:xfrm>
            <a:off x="7004050" y="4300220"/>
            <a:ext cx="3495040" cy="829945"/>
          </a:xfrm>
          <a:prstGeom prst="rect">
            <a:avLst/>
          </a:prstGeom>
          <a:noFill/>
        </p:spPr>
        <p:txBody>
          <a:bodyPr wrap="square" rtlCol="0">
            <a:spAutoFit/>
          </a:bodyPr>
          <a:p>
            <a:pPr algn="l"/>
            <a:r>
              <a:rPr lang="zh-CN" altLang="en-US" sz="2400" dirty="0" smtClean="0">
                <a:solidFill>
                  <a:schemeClr val="accent1"/>
                </a:solidFill>
                <a:latin typeface="汉仪粗宋简" panose="02010600000101010101" charset="-122"/>
                <a:ea typeface="汉仪粗宋简" panose="02010600000101010101" charset="-122"/>
                <a:cs typeface="+mn-ea"/>
                <a:sym typeface="+mn-lt"/>
              </a:rPr>
              <a:t>遏制人工智能相关的反歧视法律体系构建</a:t>
            </a:r>
            <a:endParaRPr lang="zh-CN" altLang="en-US" sz="2400" dirty="0" smtClean="0">
              <a:solidFill>
                <a:schemeClr val="accent1"/>
              </a:solidFill>
              <a:latin typeface="汉仪粗宋简" panose="02010600000101010101" charset="-122"/>
              <a:ea typeface="汉仪粗宋简" panose="02010600000101010101" charset="-122"/>
              <a:cs typeface="+mn-ea"/>
              <a:sym typeface="+mn-lt"/>
            </a:endParaRPr>
          </a:p>
        </p:txBody>
      </p:sp>
      <p:sp>
        <p:nvSpPr>
          <p:cNvPr id="65" name="文本框 64"/>
          <p:cNvSpPr txBox="1"/>
          <p:nvPr>
            <p:custDataLst>
              <p:tags r:id="rId8"/>
            </p:custDataLst>
          </p:nvPr>
        </p:nvSpPr>
        <p:spPr>
          <a:xfrm>
            <a:off x="1750060" y="3099916"/>
            <a:ext cx="3092450" cy="583565"/>
          </a:xfrm>
          <a:prstGeom prst="rect">
            <a:avLst/>
          </a:prstGeom>
          <a:noFill/>
        </p:spPr>
        <p:txBody>
          <a:bodyPr wrap="square" rtlCol="0">
            <a:spAutoFit/>
            <a:scene3d>
              <a:camera prst="orthographicFront"/>
              <a:lightRig rig="threePt" dir="t"/>
            </a:scene3d>
            <a:sp3d contourW="12700"/>
          </a:bodyPr>
          <a:p>
            <a:pPr algn="ctr"/>
            <a:r>
              <a:rPr lang="en-US" altLang="zh-CN" sz="3200" b="1"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mn-ea"/>
                <a:sym typeface="+mn-lt"/>
              </a:rPr>
              <a:t>CONTENTS</a:t>
            </a:r>
            <a:endParaRPr lang="en-US" altLang="zh-CN" sz="3200" b="1"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mn-ea"/>
              <a:sym typeface="+mn-lt"/>
            </a:endParaRPr>
          </a:p>
        </p:txBody>
      </p:sp>
      <p:sp>
        <p:nvSpPr>
          <p:cNvPr id="66" name="Freeform 5"/>
          <p:cNvSpPr/>
          <p:nvPr>
            <p:custDataLst>
              <p:tags r:id="rId9"/>
            </p:custDataLst>
          </p:nvPr>
        </p:nvSpPr>
        <p:spPr bwMode="auto">
          <a:xfrm>
            <a:off x="5916085" y="1040210"/>
            <a:ext cx="720000" cy="720000"/>
          </a:xfrm>
          <a:prstGeom prst="ellipse">
            <a:avLst/>
          </a:prstGeom>
          <a:solidFill>
            <a:schemeClr val="accent1"/>
          </a:solidFill>
          <a:ln>
            <a:noFill/>
          </a:ln>
        </p:spPr>
        <p:txBody>
          <a:bodyPr vert="horz" wrap="square" lIns="91440" tIns="45720" rIns="91440" bIns="45720" numCol="1" anchor="t" anchorCtr="0" compatLnSpc="1"/>
          <a:p>
            <a:endParaRPr lang="zh-CN" altLang="en-US">
              <a:latin typeface="汉仪粗宋简" panose="02010600000101010101" charset="-122"/>
              <a:ea typeface="汉仪粗宋简" panose="02010600000101010101" charset="-122"/>
              <a:cs typeface="汉仪旗黑-55简" panose="00020600040101010101" charset="-128"/>
            </a:endParaRPr>
          </a:p>
        </p:txBody>
      </p:sp>
      <p:sp>
        <p:nvSpPr>
          <p:cNvPr id="67" name="Freeform 5"/>
          <p:cNvSpPr/>
          <p:nvPr>
            <p:custDataLst>
              <p:tags r:id="rId10"/>
            </p:custDataLst>
          </p:nvPr>
        </p:nvSpPr>
        <p:spPr bwMode="auto">
          <a:xfrm>
            <a:off x="5916085" y="2169456"/>
            <a:ext cx="720000" cy="720000"/>
          </a:xfrm>
          <a:prstGeom prst="ellipse">
            <a:avLst/>
          </a:prstGeom>
          <a:solidFill>
            <a:schemeClr val="accent2"/>
          </a:solidFill>
          <a:ln>
            <a:noFill/>
          </a:ln>
        </p:spPr>
        <p:txBody>
          <a:bodyPr vert="horz" wrap="square" lIns="91440" tIns="45720" rIns="91440" bIns="45720" numCol="1" anchor="t" anchorCtr="0" compatLnSpc="1"/>
          <a:p>
            <a:endParaRPr lang="zh-CN" altLang="en-US">
              <a:latin typeface="汉仪粗宋简" panose="02010600000101010101" charset="-122"/>
              <a:ea typeface="汉仪粗宋简" panose="02010600000101010101" charset="-122"/>
              <a:cs typeface="汉仪旗黑-55简" panose="00020600040101010101" charset="-128"/>
            </a:endParaRPr>
          </a:p>
        </p:txBody>
      </p:sp>
      <p:sp>
        <p:nvSpPr>
          <p:cNvPr id="68" name="Freeform 5"/>
          <p:cNvSpPr/>
          <p:nvPr>
            <p:custDataLst>
              <p:tags r:id="rId11"/>
            </p:custDataLst>
          </p:nvPr>
        </p:nvSpPr>
        <p:spPr bwMode="auto">
          <a:xfrm>
            <a:off x="5916085" y="3245605"/>
            <a:ext cx="720000" cy="720000"/>
          </a:xfrm>
          <a:prstGeom prst="ellipse">
            <a:avLst/>
          </a:prstGeom>
          <a:solidFill>
            <a:schemeClr val="accent3"/>
          </a:solidFill>
          <a:ln>
            <a:noFill/>
          </a:ln>
        </p:spPr>
        <p:txBody>
          <a:bodyPr vert="horz" wrap="square" lIns="91440" tIns="45720" rIns="91440" bIns="45720" numCol="1" anchor="t" anchorCtr="0" compatLnSpc="1"/>
          <a:p>
            <a:endParaRPr lang="zh-CN" altLang="en-US">
              <a:latin typeface="汉仪粗宋简" panose="02010600000101010101" charset="-122"/>
              <a:ea typeface="汉仪粗宋简" panose="02010600000101010101" charset="-122"/>
              <a:cs typeface="汉仪旗黑-55简" panose="00020600040101010101" charset="-128"/>
            </a:endParaRPr>
          </a:p>
        </p:txBody>
      </p:sp>
      <p:sp>
        <p:nvSpPr>
          <p:cNvPr id="69" name="Freeform 5"/>
          <p:cNvSpPr/>
          <p:nvPr>
            <p:custDataLst>
              <p:tags r:id="rId12"/>
            </p:custDataLst>
          </p:nvPr>
        </p:nvSpPr>
        <p:spPr bwMode="auto">
          <a:xfrm>
            <a:off x="5916085" y="4344611"/>
            <a:ext cx="720000" cy="720000"/>
          </a:xfrm>
          <a:prstGeom prst="ellipse">
            <a:avLst/>
          </a:prstGeom>
          <a:solidFill>
            <a:schemeClr val="accent1"/>
          </a:solidFill>
          <a:ln>
            <a:noFill/>
          </a:ln>
        </p:spPr>
        <p:txBody>
          <a:bodyPr vert="horz" wrap="square" lIns="91440" tIns="45720" rIns="91440" bIns="45720" numCol="1" anchor="t" anchorCtr="0" compatLnSpc="1"/>
          <a:p>
            <a:endParaRPr lang="zh-CN" altLang="en-US">
              <a:latin typeface="汉仪粗宋简" panose="02010600000101010101" charset="-122"/>
              <a:ea typeface="汉仪粗宋简" panose="02010600000101010101" charset="-122"/>
              <a:cs typeface="汉仪旗黑-55简" panose="00020600040101010101" charset="-128"/>
            </a:endParaRPr>
          </a:p>
        </p:txBody>
      </p:sp>
      <p:sp>
        <p:nvSpPr>
          <p:cNvPr id="70" name="文本框 69"/>
          <p:cNvSpPr txBox="1"/>
          <p:nvPr>
            <p:custDataLst>
              <p:tags r:id="rId13"/>
            </p:custDataLst>
          </p:nvPr>
        </p:nvSpPr>
        <p:spPr>
          <a:xfrm>
            <a:off x="6097991" y="1187270"/>
            <a:ext cx="356188" cy="461665"/>
          </a:xfrm>
          <a:prstGeom prst="rect">
            <a:avLst/>
          </a:prstGeom>
          <a:noFill/>
        </p:spPr>
        <p:txBody>
          <a:bodyPr wrap="none" rtlCol="0">
            <a:spAutoFit/>
          </a:bodyPr>
          <a:p>
            <a:r>
              <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rPr>
              <a:t>1</a:t>
            </a:r>
            <a:endPar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71" name="文本框 70"/>
          <p:cNvSpPr txBox="1"/>
          <p:nvPr>
            <p:custDataLst>
              <p:tags r:id="rId14"/>
            </p:custDataLst>
          </p:nvPr>
        </p:nvSpPr>
        <p:spPr>
          <a:xfrm>
            <a:off x="6097991" y="2316516"/>
            <a:ext cx="356188" cy="461665"/>
          </a:xfrm>
          <a:prstGeom prst="rect">
            <a:avLst/>
          </a:prstGeom>
          <a:noFill/>
        </p:spPr>
        <p:txBody>
          <a:bodyPr wrap="none" rtlCol="0">
            <a:spAutoFit/>
          </a:bodyPr>
          <a:p>
            <a:r>
              <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rPr>
              <a:t>2</a:t>
            </a:r>
            <a:endPar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72" name="文本框 71"/>
          <p:cNvSpPr txBox="1"/>
          <p:nvPr>
            <p:custDataLst>
              <p:tags r:id="rId15"/>
            </p:custDataLst>
          </p:nvPr>
        </p:nvSpPr>
        <p:spPr>
          <a:xfrm>
            <a:off x="6097991" y="3390500"/>
            <a:ext cx="356188" cy="461665"/>
          </a:xfrm>
          <a:prstGeom prst="rect">
            <a:avLst/>
          </a:prstGeom>
          <a:noFill/>
        </p:spPr>
        <p:txBody>
          <a:bodyPr wrap="none" rtlCol="0">
            <a:spAutoFit/>
          </a:bodyPr>
          <a:p>
            <a:r>
              <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rPr>
              <a:t>3</a:t>
            </a:r>
            <a:endPar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73" name="文本框 72"/>
          <p:cNvSpPr txBox="1"/>
          <p:nvPr>
            <p:custDataLst>
              <p:tags r:id="rId16"/>
            </p:custDataLst>
          </p:nvPr>
        </p:nvSpPr>
        <p:spPr>
          <a:xfrm>
            <a:off x="6097991" y="4491671"/>
            <a:ext cx="356188" cy="461665"/>
          </a:xfrm>
          <a:prstGeom prst="rect">
            <a:avLst/>
          </a:prstGeom>
          <a:noFill/>
        </p:spPr>
        <p:txBody>
          <a:bodyPr wrap="none" rtlCol="0">
            <a:spAutoFit/>
          </a:bodyPr>
          <a:p>
            <a:r>
              <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rPr>
              <a:t>4</a:t>
            </a:r>
            <a:endPar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endParaRPr>
          </a:p>
        </p:txBody>
      </p:sp>
      <p:grpSp>
        <p:nvGrpSpPr>
          <p:cNvPr id="80" name="组合 79"/>
          <p:cNvGrpSpPr/>
          <p:nvPr/>
        </p:nvGrpSpPr>
        <p:grpSpPr>
          <a:xfrm>
            <a:off x="2780665" y="3766031"/>
            <a:ext cx="1094740" cy="283210"/>
            <a:chOff x="3007" y="6159"/>
            <a:chExt cx="2954" cy="764"/>
          </a:xfrm>
        </p:grpSpPr>
        <p:sp>
          <p:nvSpPr>
            <p:cNvPr id="74" name="Oval 16"/>
            <p:cNvSpPr>
              <a:spLocks noChangeArrowheads="1"/>
            </p:cNvSpPr>
            <p:nvPr/>
          </p:nvSpPr>
          <p:spPr bwMode="auto">
            <a:xfrm>
              <a:off x="3007" y="6159"/>
              <a:ext cx="760" cy="764"/>
            </a:xfrm>
            <a:prstGeom prst="ellipse">
              <a:avLst/>
            </a:pr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75" name="Oval 17"/>
            <p:cNvSpPr>
              <a:spLocks noChangeArrowheads="1"/>
            </p:cNvSpPr>
            <p:nvPr/>
          </p:nvSpPr>
          <p:spPr bwMode="auto">
            <a:xfrm>
              <a:off x="3007" y="6159"/>
              <a:ext cx="760" cy="764"/>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76" name="Oval 16"/>
            <p:cNvSpPr>
              <a:spLocks noChangeArrowheads="1"/>
            </p:cNvSpPr>
            <p:nvPr/>
          </p:nvSpPr>
          <p:spPr bwMode="auto">
            <a:xfrm>
              <a:off x="4075" y="6159"/>
              <a:ext cx="760" cy="764"/>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77" name="Oval 17"/>
            <p:cNvSpPr>
              <a:spLocks noChangeArrowheads="1"/>
            </p:cNvSpPr>
            <p:nvPr/>
          </p:nvSpPr>
          <p:spPr bwMode="auto">
            <a:xfrm>
              <a:off x="4075" y="6159"/>
              <a:ext cx="760" cy="764"/>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78" name="Oval 16"/>
            <p:cNvSpPr>
              <a:spLocks noChangeArrowheads="1"/>
            </p:cNvSpPr>
            <p:nvPr/>
          </p:nvSpPr>
          <p:spPr bwMode="auto">
            <a:xfrm>
              <a:off x="5201" y="6159"/>
              <a:ext cx="760" cy="764"/>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79" name="Oval 17"/>
            <p:cNvSpPr>
              <a:spLocks noChangeArrowheads="1"/>
            </p:cNvSpPr>
            <p:nvPr/>
          </p:nvSpPr>
          <p:spPr bwMode="auto">
            <a:xfrm>
              <a:off x="5201" y="6159"/>
              <a:ext cx="760" cy="764"/>
            </a:xfrm>
            <a:prstGeom prst="ellipse">
              <a:avLst/>
            </a:prstGeom>
            <a:solidFill>
              <a:schemeClr val="accent3"/>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82" name="Freeform 15"/>
          <p:cNvSpPr/>
          <p:nvPr/>
        </p:nvSpPr>
        <p:spPr bwMode="auto">
          <a:xfrm rot="10800000" flipH="1" flipV="1">
            <a:off x="0" y="5888355"/>
            <a:ext cx="3629025" cy="969645"/>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grpSp>
        <p:nvGrpSpPr>
          <p:cNvPr id="86" name="组合 85"/>
          <p:cNvGrpSpPr/>
          <p:nvPr/>
        </p:nvGrpSpPr>
        <p:grpSpPr>
          <a:xfrm rot="16200000" flipH="1" flipV="1">
            <a:off x="1337310" y="5592445"/>
            <a:ext cx="322580" cy="1576070"/>
            <a:chOff x="18027" y="5881"/>
            <a:chExt cx="508" cy="2482"/>
          </a:xfrm>
          <a:solidFill>
            <a:schemeClr val="bg1"/>
          </a:solidFill>
        </p:grpSpPr>
        <p:sp>
          <p:nvSpPr>
            <p:cNvPr id="87" name="椭圆 86"/>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8" name="椭圆 87"/>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9" name="椭圆 88"/>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0" name="椭圆 89"/>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1" name="椭圆 90"/>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2" name="椭圆 91"/>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3" name="椭圆 92"/>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4" name="椭圆 93"/>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5" name="椭圆 94"/>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6" name="椭圆 95"/>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7" name="椭圆 96"/>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8" name="椭圆 97"/>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
        <p:nvSpPr>
          <p:cNvPr id="99" name="文本框 98"/>
          <p:cNvSpPr txBox="1"/>
          <p:nvPr/>
        </p:nvSpPr>
        <p:spPr>
          <a:xfrm>
            <a:off x="7011670" y="1509395"/>
            <a:ext cx="4330065" cy="275590"/>
          </a:xfrm>
          <a:prstGeom prst="rect">
            <a:avLst/>
          </a:prstGeom>
          <a:noFill/>
        </p:spPr>
        <p:txBody>
          <a:bodyPr wrap="square" rtlCol="0">
            <a:spAutoFit/>
          </a:bodyPr>
          <a:p>
            <a:r>
              <a:rPr lang="en-US" altLang="zh-CN" sz="1200">
                <a:latin typeface="汉仪旗黑-55简" panose="00020600040101010101" charset="-128"/>
                <a:ea typeface="汉仪旗黑-55简" panose="00020600040101010101" charset="-128"/>
                <a:cs typeface="汉仪旗黑-55简" panose="00020600040101010101" charset="-128"/>
              </a:rPr>
              <a:t>I</a:t>
            </a:r>
            <a:r>
              <a:rPr lang="zh-CN" altLang="en-US" sz="1200">
                <a:latin typeface="汉仪旗黑-55简" panose="00020600040101010101" charset="-128"/>
                <a:ea typeface="汉仪旗黑-55简" panose="00020600040101010101" charset="-128"/>
                <a:cs typeface="汉仪旗黑-55简" panose="00020600040101010101" charset="-128"/>
              </a:rPr>
              <a:t>ntroduction</a:t>
            </a:r>
            <a:endParaRPr lang="zh-CN" altLang="en-US" sz="1200">
              <a:latin typeface="汉仪旗黑-55简" panose="00020600040101010101" charset="-128"/>
              <a:ea typeface="汉仪旗黑-55简" panose="00020600040101010101" charset="-128"/>
              <a:cs typeface="汉仪旗黑-55简" panose="00020600040101010101" charset="-128"/>
            </a:endParaRPr>
          </a:p>
        </p:txBody>
      </p:sp>
      <p:sp>
        <p:nvSpPr>
          <p:cNvPr id="100" name="文本框 99"/>
          <p:cNvSpPr txBox="1"/>
          <p:nvPr/>
        </p:nvSpPr>
        <p:spPr>
          <a:xfrm>
            <a:off x="7011670" y="2638425"/>
            <a:ext cx="4330065" cy="306705"/>
          </a:xfrm>
          <a:prstGeom prst="rect">
            <a:avLst/>
          </a:prstGeom>
          <a:noFill/>
        </p:spPr>
        <p:txBody>
          <a:bodyPr wrap="square" rtlCol="0">
            <a:spAutoFit/>
          </a:bodyPr>
          <a:p>
            <a:r>
              <a:rPr lang="zh-CN" altLang="en-US" sz="1400">
                <a:latin typeface="汉仪旗黑-55简" panose="00020600040101010101" charset="-128"/>
                <a:ea typeface="汉仪旗黑-55简" panose="00020600040101010101" charset="-128"/>
                <a:cs typeface="汉仪旗黑-55简" panose="00020600040101010101" charset="-128"/>
              </a:rPr>
              <a:t>Algorithm discrimination and differentiation</a:t>
            </a:r>
            <a:endParaRPr lang="zh-CN" altLang="en-US" sz="1400">
              <a:latin typeface="汉仪旗黑-55简" panose="00020600040101010101" charset="-128"/>
              <a:ea typeface="汉仪旗黑-55简" panose="00020600040101010101" charset="-128"/>
              <a:cs typeface="汉仪旗黑-55简" panose="00020600040101010101" charset="-128"/>
            </a:endParaRPr>
          </a:p>
        </p:txBody>
      </p:sp>
      <p:sp>
        <p:nvSpPr>
          <p:cNvPr id="101" name="文本框 100"/>
          <p:cNvSpPr txBox="1"/>
          <p:nvPr/>
        </p:nvSpPr>
        <p:spPr>
          <a:xfrm>
            <a:off x="7011670" y="3712210"/>
            <a:ext cx="4330065" cy="306705"/>
          </a:xfrm>
          <a:prstGeom prst="rect">
            <a:avLst/>
          </a:prstGeom>
          <a:noFill/>
        </p:spPr>
        <p:txBody>
          <a:bodyPr wrap="square" rtlCol="0">
            <a:spAutoFit/>
          </a:bodyPr>
          <a:p>
            <a:r>
              <a:rPr lang="zh-CN" altLang="en-US" sz="1400">
                <a:latin typeface="汉仪旗黑-55简" panose="00020600040101010101" charset="-128"/>
                <a:ea typeface="汉仪旗黑-55简" panose="00020600040101010101" charset="-128"/>
                <a:cs typeface="汉仪旗黑-55简" panose="00020600040101010101" charset="-128"/>
              </a:rPr>
              <a:t>Anti discrimination legal system</a:t>
            </a:r>
            <a:endParaRPr lang="zh-CN" altLang="en-US" sz="1400">
              <a:latin typeface="汉仪旗黑-55简" panose="00020600040101010101" charset="-128"/>
              <a:ea typeface="汉仪旗黑-55简" panose="00020600040101010101" charset="-128"/>
              <a:cs typeface="汉仪旗黑-55简" panose="00020600040101010101" charset="-128"/>
            </a:endParaRPr>
          </a:p>
        </p:txBody>
      </p:sp>
      <p:sp>
        <p:nvSpPr>
          <p:cNvPr id="102" name="文本框 101"/>
          <p:cNvSpPr txBox="1"/>
          <p:nvPr/>
        </p:nvSpPr>
        <p:spPr>
          <a:xfrm>
            <a:off x="7049770" y="5130165"/>
            <a:ext cx="4330065" cy="521970"/>
          </a:xfrm>
          <a:prstGeom prst="rect">
            <a:avLst/>
          </a:prstGeom>
          <a:noFill/>
        </p:spPr>
        <p:txBody>
          <a:bodyPr wrap="square" rtlCol="0">
            <a:spAutoFit/>
          </a:bodyPr>
          <a:p>
            <a:r>
              <a:rPr lang="zh-CN" altLang="en-US" sz="1400">
                <a:latin typeface="汉仪旗黑-55简" panose="00020600040101010101" charset="-128"/>
                <a:ea typeface="汉仪旗黑-55简" panose="00020600040101010101" charset="-128"/>
                <a:cs typeface="汉仪旗黑-55简" panose="00020600040101010101" charset="-128"/>
              </a:rPr>
              <a:t>Construction of a legal system to curb anti discrimination related to artificial intelligence</a:t>
            </a:r>
            <a:endParaRPr lang="zh-CN" altLang="en-US" sz="1400">
              <a:latin typeface="汉仪旗黑-55简" panose="00020600040101010101" charset="-128"/>
              <a:ea typeface="汉仪旗黑-55简" panose="00020600040101010101" charset="-128"/>
              <a:cs typeface="汉仪旗黑-55简" panose="00020600040101010101" charset="-128"/>
            </a:endParaRPr>
          </a:p>
        </p:txBody>
      </p:sp>
      <p:grpSp>
        <p:nvGrpSpPr>
          <p:cNvPr id="170" name="组合 169"/>
          <p:cNvGrpSpPr/>
          <p:nvPr/>
        </p:nvGrpSpPr>
        <p:grpSpPr>
          <a:xfrm>
            <a:off x="2887345" y="5771515"/>
            <a:ext cx="641985" cy="644525"/>
            <a:chOff x="16973" y="8717"/>
            <a:chExt cx="1430" cy="1434"/>
          </a:xfrm>
        </p:grpSpPr>
        <p:grpSp>
          <p:nvGrpSpPr>
            <p:cNvPr id="24" name="组合 23"/>
            <p:cNvGrpSpPr/>
            <p:nvPr/>
          </p:nvGrpSpPr>
          <p:grpSpPr>
            <a:xfrm>
              <a:off x="16973" y="8717"/>
              <a:ext cx="1430" cy="1434"/>
              <a:chOff x="5479149" y="5548282"/>
              <a:chExt cx="965194" cy="967810"/>
            </a:xfrm>
          </p:grpSpPr>
          <p:sp>
            <p:nvSpPr>
              <p:cNvPr id="20" name="Oval 18"/>
              <p:cNvSpPr>
                <a:spLocks noChangeArrowheads="1"/>
              </p:cNvSpPr>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21" name="Oval 19"/>
              <p:cNvSpPr>
                <a:spLocks noChangeArrowheads="1"/>
              </p:cNvSpPr>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64" name="Oval 17"/>
            <p:cNvSpPr>
              <a:spLocks noChangeArrowheads="1"/>
            </p:cNvSpPr>
            <p:nvPr/>
          </p:nvSpPr>
          <p:spPr bwMode="auto">
            <a:xfrm>
              <a:off x="17308" y="9052"/>
              <a:ext cx="760" cy="764"/>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6" name="右箭头 5"/>
          <p:cNvSpPr/>
          <p:nvPr/>
        </p:nvSpPr>
        <p:spPr>
          <a:xfrm>
            <a:off x="6513195" y="5972175"/>
            <a:ext cx="499110" cy="25527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7" name="文本框 6"/>
          <p:cNvSpPr txBox="1"/>
          <p:nvPr>
            <p:custDataLst>
              <p:tags r:id="rId17"/>
            </p:custDataLst>
          </p:nvPr>
        </p:nvSpPr>
        <p:spPr>
          <a:xfrm>
            <a:off x="7042271" y="5719916"/>
            <a:ext cx="2214880" cy="583565"/>
          </a:xfrm>
          <a:prstGeom prst="rect">
            <a:avLst/>
          </a:prstGeom>
          <a:noFill/>
        </p:spPr>
        <p:txBody>
          <a:bodyPr wrap="none" rtlCol="0">
            <a:spAutoFit/>
          </a:bodyPr>
          <a:p>
            <a:r>
              <a:rPr lang="zh-CN" altLang="en-US" sz="3200" dirty="0" smtClean="0">
                <a:solidFill>
                  <a:schemeClr val="accent1"/>
                </a:solidFill>
                <a:latin typeface="汉仪粗宋简" panose="02010600000101010101" charset="-122"/>
                <a:ea typeface="汉仪粗宋简" panose="02010600000101010101" charset="-122"/>
                <a:cs typeface="+mn-ea"/>
                <a:sym typeface="+mn-lt"/>
              </a:rPr>
              <a:t>总结与展望</a:t>
            </a:r>
            <a:endParaRPr lang="zh-CN" altLang="en-US" sz="3200" dirty="0" smtClean="0">
              <a:solidFill>
                <a:schemeClr val="accent1"/>
              </a:solidFill>
              <a:latin typeface="汉仪粗宋简" panose="02010600000101010101" charset="-122"/>
              <a:ea typeface="汉仪粗宋简" panose="02010600000101010101" charset="-122"/>
              <a:cs typeface="+mn-ea"/>
              <a:sym typeface="+mn-lt"/>
            </a:endParaRPr>
          </a:p>
        </p:txBody>
      </p:sp>
      <p:sp>
        <p:nvSpPr>
          <p:cNvPr id="8" name="Freeform 5"/>
          <p:cNvSpPr/>
          <p:nvPr>
            <p:custDataLst>
              <p:tags r:id="rId18"/>
            </p:custDataLst>
          </p:nvPr>
        </p:nvSpPr>
        <p:spPr bwMode="auto">
          <a:xfrm>
            <a:off x="5954185" y="5750005"/>
            <a:ext cx="720000" cy="720000"/>
          </a:xfrm>
          <a:prstGeom prst="ellipse">
            <a:avLst/>
          </a:prstGeom>
          <a:solidFill>
            <a:schemeClr val="accent1"/>
          </a:solidFill>
          <a:ln>
            <a:noFill/>
          </a:ln>
        </p:spPr>
        <p:txBody>
          <a:bodyPr vert="horz" wrap="square" lIns="91440" tIns="45720" rIns="91440" bIns="45720" numCol="1" anchor="t" anchorCtr="0" compatLnSpc="1"/>
          <a:p>
            <a:endParaRPr lang="zh-CN" altLang="en-US">
              <a:latin typeface="汉仪粗宋简" panose="02010600000101010101" charset="-122"/>
              <a:ea typeface="汉仪粗宋简" panose="02010600000101010101" charset="-122"/>
              <a:cs typeface="汉仪旗黑-55简" panose="00020600040101010101" charset="-128"/>
            </a:endParaRPr>
          </a:p>
        </p:txBody>
      </p:sp>
      <p:sp>
        <p:nvSpPr>
          <p:cNvPr id="13" name="文本框 12"/>
          <p:cNvSpPr txBox="1"/>
          <p:nvPr>
            <p:custDataLst>
              <p:tags r:id="rId19"/>
            </p:custDataLst>
          </p:nvPr>
        </p:nvSpPr>
        <p:spPr>
          <a:xfrm>
            <a:off x="6136091" y="5897065"/>
            <a:ext cx="335280" cy="460375"/>
          </a:xfrm>
          <a:prstGeom prst="rect">
            <a:avLst/>
          </a:prstGeom>
          <a:noFill/>
        </p:spPr>
        <p:txBody>
          <a:bodyPr wrap="none" rtlCol="0">
            <a:spAutoFit/>
          </a:bodyPr>
          <a:p>
            <a:r>
              <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rPr>
              <a:t>5</a:t>
            </a:r>
            <a:endParaRPr lang="en-US" altLang="zh-CN" sz="2400" dirty="0" smtClean="0">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4" name="文本框 13"/>
          <p:cNvSpPr txBox="1"/>
          <p:nvPr/>
        </p:nvSpPr>
        <p:spPr>
          <a:xfrm>
            <a:off x="7062470" y="6219190"/>
            <a:ext cx="4330065" cy="275590"/>
          </a:xfrm>
          <a:prstGeom prst="rect">
            <a:avLst/>
          </a:prstGeom>
          <a:noFill/>
        </p:spPr>
        <p:txBody>
          <a:bodyPr wrap="square" rtlCol="0">
            <a:spAutoFit/>
          </a:bodyPr>
          <a:p>
            <a:r>
              <a:rPr lang="zh-CN" altLang="en-US" sz="1200">
                <a:latin typeface="汉仪旗黑-55简" panose="00020600040101010101" charset="-128"/>
                <a:ea typeface="汉仪旗黑-55简" panose="00020600040101010101" charset="-128"/>
                <a:cs typeface="汉仪旗黑-55简" panose="00020600040101010101" charset="-128"/>
              </a:rPr>
              <a:t>Summary and Outlook</a:t>
            </a:r>
            <a:endParaRPr lang="zh-CN" altLang="en-US" sz="1200">
              <a:latin typeface="汉仪旗黑-55简" panose="00020600040101010101" charset="-128"/>
              <a:ea typeface="汉仪旗黑-55简" panose="00020600040101010101" charset="-128"/>
              <a:cs typeface="汉仪旗黑-55简" panose="00020600040101010101" charset="-128"/>
            </a:endParaRPr>
          </a:p>
        </p:txBody>
      </p:sp>
    </p:spTree>
  </p:cSld>
  <p:clrMapOvr>
    <a:masterClrMapping/>
  </p:clrMapOvr>
  <p:timing>
    <p:tnLst>
      <p:par>
        <p:cTn id="1" dur="indefinite" restart="never" nodeType="tmRoot"/>
      </p:par>
    </p:tnLst>
    <p:bldLst>
      <p:bldP spid="32" grpId="0"/>
      <p:bldP spid="33" grpId="0"/>
      <p:bldP spid="34" grpId="0"/>
      <p:bldP spid="41" grpId="0"/>
      <p:bldP spid="62" grpId="0"/>
      <p:bldP spid="65" grpId="0"/>
      <p:bldP spid="66" grpId="0" bldLvl="0" animBg="1"/>
      <p:bldP spid="67" grpId="0" bldLvl="0" animBg="1"/>
      <p:bldP spid="68" grpId="0" bldLvl="0" animBg="1"/>
      <p:bldP spid="69" grpId="0" bldLvl="0" animBg="1"/>
      <p:bldP spid="70" grpId="0"/>
      <p:bldP spid="71" grpId="0"/>
      <p:bldP spid="72" grpId="0"/>
      <p:bldP spid="73" grpId="0"/>
      <p:bldP spid="7" grpId="0"/>
      <p:bldP spid="8" grpId="0" bldLvl="0" animBg="1"/>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2</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81" name="Docer Falling Dust PPT demo 8"/>
          <p:cNvSpPr/>
          <p:nvPr>
            <p:custDataLst>
              <p:tags r:id="rId1"/>
            </p:custDataLst>
          </p:nvPr>
        </p:nvSpPr>
        <p:spPr>
          <a:xfrm>
            <a:off x="1948180" y="1808480"/>
            <a:ext cx="1953895" cy="398780"/>
          </a:xfrm>
          <a:prstGeom prst="rect">
            <a:avLst/>
          </a:prstGeom>
        </p:spPr>
        <p:txBody>
          <a:bodyPr wrap="square">
            <a:spAutoFit/>
          </a:bodyPr>
          <a:p>
            <a:pPr algn="r">
              <a:lnSpc>
                <a:spcPct val="10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封闭部分</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82" name="Docer Falling Dust PPT demo 9"/>
          <p:cNvSpPr/>
          <p:nvPr>
            <p:custDataLst>
              <p:tags r:id="rId2"/>
            </p:custDataLst>
          </p:nvPr>
        </p:nvSpPr>
        <p:spPr>
          <a:xfrm>
            <a:off x="944880" y="2184400"/>
            <a:ext cx="2942590" cy="73723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明确性的特点便于</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直接</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将法条翻译成机器可读的政策语言</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83" name="Docer Falling Dust PPT demo 8"/>
          <p:cNvSpPr/>
          <p:nvPr>
            <p:custDataLst>
              <p:tags r:id="rId3"/>
            </p:custDataLst>
          </p:nvPr>
        </p:nvSpPr>
        <p:spPr bwMode="auto">
          <a:xfrm>
            <a:off x="4512945" y="2014220"/>
            <a:ext cx="927100" cy="927100"/>
          </a:xfrm>
          <a:prstGeom prst="ellipse">
            <a:avLst/>
          </a:prstGeom>
          <a:solidFill>
            <a:schemeClr val="accent1"/>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01</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4" name="Docer Falling Dust PPT demo 8"/>
          <p:cNvSpPr/>
          <p:nvPr>
            <p:custDataLst>
              <p:tags r:id="rId4"/>
            </p:custDataLst>
          </p:nvPr>
        </p:nvSpPr>
        <p:spPr>
          <a:xfrm>
            <a:off x="5628005" y="2217420"/>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5" name="Docer Falling Dust PPT demo 8"/>
          <p:cNvSpPr/>
          <p:nvPr>
            <p:custDataLst>
              <p:tags r:id="rId5"/>
            </p:custDataLst>
          </p:nvPr>
        </p:nvSpPr>
        <p:spPr bwMode="auto">
          <a:xfrm>
            <a:off x="6721475" y="2014220"/>
            <a:ext cx="927100" cy="927100"/>
          </a:xfrm>
          <a:prstGeom prst="ellipse">
            <a:avLst/>
          </a:prstGeom>
          <a:solidFill>
            <a:schemeClr val="accent2"/>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02</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6" name="Docer Falling Dust PPT demo 8"/>
          <p:cNvSpPr/>
          <p:nvPr>
            <p:custDataLst>
              <p:tags r:id="rId6"/>
            </p:custDataLst>
          </p:nvPr>
        </p:nvSpPr>
        <p:spPr>
          <a:xfrm rot="5400000">
            <a:off x="6778625" y="3390900"/>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87" name="Docer Falling Dust PPT demo 8"/>
          <p:cNvSpPr/>
          <p:nvPr>
            <p:custDataLst>
              <p:tags r:id="rId7"/>
            </p:custDataLst>
          </p:nvPr>
        </p:nvSpPr>
        <p:spPr bwMode="auto">
          <a:xfrm>
            <a:off x="6721475" y="4277995"/>
            <a:ext cx="927100" cy="927100"/>
          </a:xfrm>
          <a:prstGeom prst="ellipse">
            <a:avLst/>
          </a:prstGeom>
          <a:solidFill>
            <a:schemeClr val="accent3"/>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03</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8" name="Docer Falling Dust PPT demo 8"/>
          <p:cNvSpPr/>
          <p:nvPr>
            <p:custDataLst>
              <p:tags r:id="rId8"/>
            </p:custDataLst>
          </p:nvPr>
        </p:nvSpPr>
        <p:spPr>
          <a:xfrm rot="10800000">
            <a:off x="5660390" y="4481195"/>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89" name="Docer Falling Dust PPT demo 8"/>
          <p:cNvSpPr/>
          <p:nvPr>
            <p:custDataLst>
              <p:tags r:id="rId9"/>
            </p:custDataLst>
          </p:nvPr>
        </p:nvSpPr>
        <p:spPr bwMode="auto">
          <a:xfrm>
            <a:off x="4511675" y="4277995"/>
            <a:ext cx="927100" cy="927100"/>
          </a:xfrm>
          <a:prstGeom prst="ellipse">
            <a:avLst/>
          </a:prstGeom>
          <a:solidFill>
            <a:schemeClr val="accent4"/>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04</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90" name="Docer Falling Dust PPT demo 8"/>
          <p:cNvSpPr/>
          <p:nvPr>
            <p:custDataLst>
              <p:tags r:id="rId10"/>
            </p:custDataLst>
          </p:nvPr>
        </p:nvSpPr>
        <p:spPr>
          <a:xfrm>
            <a:off x="8331200" y="1808480"/>
            <a:ext cx="2167255" cy="398780"/>
          </a:xfrm>
          <a:prstGeom prst="rect">
            <a:avLst/>
          </a:prstGeom>
        </p:spPr>
        <p:txBody>
          <a:bodyPr wrap="square">
            <a:spAutoFit/>
          </a:bodyPr>
          <a:p>
            <a:pPr algn="l">
              <a:lnSpc>
                <a:spcPct val="100000"/>
              </a:lnSpc>
            </a:pPr>
            <a:r>
              <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开放部分</a:t>
            </a:r>
            <a:endPar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1" name="Docer Falling Dust PPT demo 8"/>
          <p:cNvSpPr/>
          <p:nvPr>
            <p:custDataLst>
              <p:tags r:id="rId11"/>
            </p:custDataLst>
          </p:nvPr>
        </p:nvSpPr>
        <p:spPr>
          <a:xfrm>
            <a:off x="1488440" y="3890645"/>
            <a:ext cx="2399030" cy="398780"/>
          </a:xfrm>
          <a:prstGeom prst="rect">
            <a:avLst/>
          </a:prstGeom>
        </p:spPr>
        <p:txBody>
          <a:bodyPr wrap="square">
            <a:spAutoFit/>
          </a:bodyPr>
          <a:p>
            <a:pPr algn="r">
              <a:lnSpc>
                <a:spcPct val="100000"/>
              </a:lnSpc>
            </a:pPr>
            <a:r>
              <a:rPr lang="zh-CN" altLang="en-US" sz="2000" dirty="0" smtClean="0">
                <a:solidFill>
                  <a:schemeClr val="accent4"/>
                </a:solidFill>
                <a:latin typeface="汉仪粗宋简" panose="02010600000101010101" charset="-122"/>
                <a:ea typeface="汉仪粗宋简" panose="02010600000101010101" charset="-122"/>
                <a:cs typeface="+mn-ea"/>
                <a:sym typeface="汉仪旗黑-55简" panose="00020600040101010101" charset="-128"/>
              </a:rPr>
              <a:t>处理复杂任务</a:t>
            </a:r>
            <a:endParaRPr lang="zh-CN" altLang="en-US" sz="2000" dirty="0" smtClean="0">
              <a:solidFill>
                <a:schemeClr val="accent4"/>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2" name="Docer Falling Dust PPT demo 8"/>
          <p:cNvSpPr/>
          <p:nvPr>
            <p:custDataLst>
              <p:tags r:id="rId12"/>
            </p:custDataLst>
          </p:nvPr>
        </p:nvSpPr>
        <p:spPr>
          <a:xfrm>
            <a:off x="8348980" y="3890645"/>
            <a:ext cx="2513330" cy="398780"/>
          </a:xfrm>
          <a:prstGeom prst="rect">
            <a:avLst/>
          </a:prstGeom>
        </p:spPr>
        <p:txBody>
          <a:bodyPr wrap="square">
            <a:spAutoFit/>
          </a:bodyPr>
          <a:p>
            <a:pPr algn="l">
              <a:lnSpc>
                <a:spcPct val="100000"/>
              </a:lnSpc>
            </a:pPr>
            <a:r>
              <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rPr>
              <a:t>促进跨学科交流</a:t>
            </a:r>
            <a:endPar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3" name="Docer Falling Dust PPT demo 9"/>
          <p:cNvSpPr/>
          <p:nvPr>
            <p:custDataLst>
              <p:tags r:id="rId13"/>
            </p:custDataLst>
          </p:nvPr>
        </p:nvSpPr>
        <p:spPr>
          <a:xfrm>
            <a:off x="944880" y="4245610"/>
            <a:ext cx="2927985" cy="203009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在机器学习等领域，数据处理过程涉及多个步骤和复杂的操作。通过将法律要求编码为机器可读的政策，能够在每一步操作中自动检查和确保合规性，从而支持复杂数据处理任务的顺利进行</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4" name="Docer Falling Dust PPT demo 9"/>
          <p:cNvSpPr/>
          <p:nvPr>
            <p:custDataLst>
              <p:tags r:id="rId14"/>
            </p:custDataLst>
          </p:nvPr>
        </p:nvSpPr>
        <p:spPr>
          <a:xfrm>
            <a:off x="8334375" y="2184400"/>
            <a:ext cx="2901950" cy="138366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法规编码本质是形式化语言，而形式化语言在通过分析器推导的过程中本身会存在一些概念的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扩张</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，开放部分的灵活性与其对应</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5" name="Docer Falling Dust PPT demo 9"/>
          <p:cNvSpPr/>
          <p:nvPr>
            <p:custDataLst>
              <p:tags r:id="rId15"/>
            </p:custDataLst>
          </p:nvPr>
        </p:nvSpPr>
        <p:spPr>
          <a:xfrm>
            <a:off x="8331200" y="4245610"/>
            <a:ext cx="2803525" cy="138366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法规编码工作往往需要法律专家和计算机专家合作进行，以确保编码的准确性，间接促进了法学和计算机领域的交流</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96" name="Docer Falling Dust PPT demo 8"/>
          <p:cNvSpPr/>
          <p:nvPr>
            <p:custDataLst>
              <p:tags r:id="rId16"/>
            </p:custDataLst>
          </p:nvPr>
        </p:nvSpPr>
        <p:spPr>
          <a:xfrm rot="16200000">
            <a:off x="4568825" y="3390900"/>
            <a:ext cx="812800" cy="520700"/>
          </a:xfrm>
          <a:prstGeom prst="notchedRightArrow">
            <a:avLst/>
          </a:prstGeom>
          <a:gradFill>
            <a:gsLst>
              <a:gs pos="0">
                <a:schemeClr val="accent1">
                  <a:lumMod val="5000"/>
                  <a:lumOff val="95000"/>
                  <a:alpha val="0"/>
                </a:schemeClr>
              </a:gs>
              <a:gs pos="70000">
                <a:schemeClr val="bg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grpSp>
        <p:nvGrpSpPr>
          <p:cNvPr id="97" name="Docer Falling Dust PPT demo"/>
          <p:cNvGrpSpPr/>
          <p:nvPr>
            <p:custDataLst>
              <p:tags r:id="rId17"/>
            </p:custDataLst>
          </p:nvPr>
        </p:nvGrpSpPr>
        <p:grpSpPr>
          <a:xfrm>
            <a:off x="5772785" y="3340735"/>
            <a:ext cx="607695" cy="578485"/>
            <a:chOff x="1847" y="2165"/>
            <a:chExt cx="1090" cy="1037"/>
          </a:xfrm>
          <a:solidFill>
            <a:schemeClr val="accent1"/>
          </a:solidFill>
        </p:grpSpPr>
        <p:sp>
          <p:nvSpPr>
            <p:cNvPr id="294" name="Oval 197"/>
            <p:cNvSpPr>
              <a:spLocks noChangeArrowheads="1"/>
            </p:cNvSpPr>
            <p:nvPr>
              <p:custDataLst>
                <p:tags r:id="rId18"/>
              </p:custDataLst>
            </p:nvPr>
          </p:nvSpPr>
          <p:spPr bwMode="auto">
            <a:xfrm>
              <a:off x="2607" y="2811"/>
              <a:ext cx="124" cy="145"/>
            </a:xfrm>
            <a:prstGeom prst="ellipse">
              <a:avLst/>
            </a:pr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5" name="Oval 198"/>
            <p:cNvSpPr>
              <a:spLocks noChangeArrowheads="1"/>
            </p:cNvSpPr>
            <p:nvPr>
              <p:custDataLst>
                <p:tags r:id="rId19"/>
              </p:custDataLst>
            </p:nvPr>
          </p:nvSpPr>
          <p:spPr bwMode="auto">
            <a:xfrm>
              <a:off x="2122" y="2766"/>
              <a:ext cx="152" cy="190"/>
            </a:xfrm>
            <a:prstGeom prst="ellipse">
              <a:avLst/>
            </a:pr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6" name="Oval 199"/>
            <p:cNvSpPr>
              <a:spLocks noChangeArrowheads="1"/>
            </p:cNvSpPr>
            <p:nvPr>
              <p:custDataLst>
                <p:tags r:id="rId20"/>
              </p:custDataLst>
            </p:nvPr>
          </p:nvSpPr>
          <p:spPr bwMode="auto">
            <a:xfrm>
              <a:off x="2324" y="2733"/>
              <a:ext cx="197" cy="223"/>
            </a:xfrm>
            <a:prstGeom prst="ellipse">
              <a:avLst/>
            </a:pr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7" name="Freeform 200"/>
            <p:cNvSpPr>
              <a:spLocks noEditPoints="1"/>
            </p:cNvSpPr>
            <p:nvPr>
              <p:custDataLst>
                <p:tags r:id="rId21"/>
              </p:custDataLst>
            </p:nvPr>
          </p:nvSpPr>
          <p:spPr bwMode="auto">
            <a:xfrm>
              <a:off x="2225" y="2968"/>
              <a:ext cx="404" cy="235"/>
            </a:xfrm>
            <a:custGeom>
              <a:avLst/>
              <a:gdLst>
                <a:gd name="T0" fmla="*/ 71 w 72"/>
                <a:gd name="T1" fmla="*/ 30 h 42"/>
                <a:gd name="T2" fmla="*/ 70 w 72"/>
                <a:gd name="T3" fmla="*/ 12 h 42"/>
                <a:gd name="T4" fmla="*/ 60 w 72"/>
                <a:gd name="T5" fmla="*/ 1 h 42"/>
                <a:gd name="T6" fmla="*/ 51 w 72"/>
                <a:gd name="T7" fmla="*/ 0 h 42"/>
                <a:gd name="T8" fmla="*/ 51 w 72"/>
                <a:gd name="T9" fmla="*/ 0 h 42"/>
                <a:gd name="T10" fmla="*/ 50 w 72"/>
                <a:gd name="T11" fmla="*/ 0 h 42"/>
                <a:gd name="T12" fmla="*/ 50 w 72"/>
                <a:gd name="T13" fmla="*/ 0 h 42"/>
                <a:gd name="T14" fmla="*/ 57 w 72"/>
                <a:gd name="T15" fmla="*/ 6 h 42"/>
                <a:gd name="T16" fmla="*/ 48 w 72"/>
                <a:gd name="T17" fmla="*/ 10 h 42"/>
                <a:gd name="T18" fmla="*/ 53 w 72"/>
                <a:gd name="T19" fmla="*/ 17 h 42"/>
                <a:gd name="T20" fmla="*/ 41 w 72"/>
                <a:gd name="T21" fmla="*/ 41 h 42"/>
                <a:gd name="T22" fmla="*/ 41 w 72"/>
                <a:gd name="T23" fmla="*/ 41 h 42"/>
                <a:gd name="T24" fmla="*/ 39 w 72"/>
                <a:gd name="T25" fmla="*/ 8 h 42"/>
                <a:gd name="T26" fmla="*/ 41 w 72"/>
                <a:gd name="T27" fmla="*/ 7 h 42"/>
                <a:gd name="T28" fmla="*/ 39 w 72"/>
                <a:gd name="T29" fmla="*/ 0 h 42"/>
                <a:gd name="T30" fmla="*/ 32 w 72"/>
                <a:gd name="T31" fmla="*/ 0 h 42"/>
                <a:gd name="T32" fmla="*/ 30 w 72"/>
                <a:gd name="T33" fmla="*/ 7 h 42"/>
                <a:gd name="T34" fmla="*/ 32 w 72"/>
                <a:gd name="T35" fmla="*/ 8 h 42"/>
                <a:gd name="T36" fmla="*/ 30 w 72"/>
                <a:gd name="T37" fmla="*/ 41 h 42"/>
                <a:gd name="T38" fmla="*/ 30 w 72"/>
                <a:gd name="T39" fmla="*/ 41 h 42"/>
                <a:gd name="T40" fmla="*/ 30 w 72"/>
                <a:gd name="T41" fmla="*/ 41 h 42"/>
                <a:gd name="T42" fmla="*/ 18 w 72"/>
                <a:gd name="T43" fmla="*/ 17 h 42"/>
                <a:gd name="T44" fmla="*/ 23 w 72"/>
                <a:gd name="T45" fmla="*/ 10 h 42"/>
                <a:gd name="T46" fmla="*/ 14 w 72"/>
                <a:gd name="T47" fmla="*/ 6 h 42"/>
                <a:gd name="T48" fmla="*/ 21 w 72"/>
                <a:gd name="T49" fmla="*/ 0 h 42"/>
                <a:gd name="T50" fmla="*/ 21 w 72"/>
                <a:gd name="T51" fmla="*/ 0 h 42"/>
                <a:gd name="T52" fmla="*/ 20 w 72"/>
                <a:gd name="T53" fmla="*/ 0 h 42"/>
                <a:gd name="T54" fmla="*/ 20 w 72"/>
                <a:gd name="T55" fmla="*/ 0 h 42"/>
                <a:gd name="T56" fmla="*/ 12 w 72"/>
                <a:gd name="T57" fmla="*/ 1 h 42"/>
                <a:gd name="T58" fmla="*/ 12 w 72"/>
                <a:gd name="T59" fmla="*/ 1 h 42"/>
                <a:gd name="T60" fmla="*/ 1 w 72"/>
                <a:gd name="T61" fmla="*/ 12 h 42"/>
                <a:gd name="T62" fmla="*/ 0 w 72"/>
                <a:gd name="T63" fmla="*/ 30 h 42"/>
                <a:gd name="T64" fmla="*/ 0 w 72"/>
                <a:gd name="T65" fmla="*/ 35 h 42"/>
                <a:gd name="T66" fmla="*/ 36 w 72"/>
                <a:gd name="T67" fmla="*/ 42 h 42"/>
                <a:gd name="T68" fmla="*/ 72 w 72"/>
                <a:gd name="T69" fmla="*/ 35 h 42"/>
                <a:gd name="T70" fmla="*/ 72 w 72"/>
                <a:gd name="T71" fmla="*/ 32 h 42"/>
                <a:gd name="T72" fmla="*/ 71 w 72"/>
                <a:gd name="T73" fmla="*/ 30 h 42"/>
                <a:gd name="T74" fmla="*/ 34 w 72"/>
                <a:gd name="T75" fmla="*/ 42 h 42"/>
                <a:gd name="T76" fmla="*/ 35 w 72"/>
                <a:gd name="T77" fmla="*/ 42 h 42"/>
                <a:gd name="T78" fmla="*/ 35 w 72"/>
                <a:gd name="T79" fmla="*/ 42 h 42"/>
                <a:gd name="T80" fmla="*/ 34 w 72"/>
                <a:gd name="T8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2" h="42">
                  <a:moveTo>
                    <a:pt x="71" y="30"/>
                  </a:moveTo>
                  <a:cubicBezTo>
                    <a:pt x="70" y="12"/>
                    <a:pt x="70" y="12"/>
                    <a:pt x="70" y="12"/>
                  </a:cubicBezTo>
                  <a:cubicBezTo>
                    <a:pt x="70" y="5"/>
                    <a:pt x="65" y="2"/>
                    <a:pt x="60" y="1"/>
                  </a:cubicBezTo>
                  <a:cubicBezTo>
                    <a:pt x="60" y="1"/>
                    <a:pt x="55" y="0"/>
                    <a:pt x="51" y="0"/>
                  </a:cubicBezTo>
                  <a:cubicBezTo>
                    <a:pt x="51" y="0"/>
                    <a:pt x="51" y="0"/>
                    <a:pt x="51" y="0"/>
                  </a:cubicBezTo>
                  <a:cubicBezTo>
                    <a:pt x="51" y="0"/>
                    <a:pt x="50" y="0"/>
                    <a:pt x="50" y="0"/>
                  </a:cubicBezTo>
                  <a:cubicBezTo>
                    <a:pt x="50" y="0"/>
                    <a:pt x="50" y="0"/>
                    <a:pt x="50" y="0"/>
                  </a:cubicBezTo>
                  <a:cubicBezTo>
                    <a:pt x="57" y="6"/>
                    <a:pt x="57" y="6"/>
                    <a:pt x="57" y="6"/>
                  </a:cubicBezTo>
                  <a:cubicBezTo>
                    <a:pt x="48" y="10"/>
                    <a:pt x="48" y="10"/>
                    <a:pt x="48" y="10"/>
                  </a:cubicBezTo>
                  <a:cubicBezTo>
                    <a:pt x="53" y="17"/>
                    <a:pt x="53" y="17"/>
                    <a:pt x="53" y="17"/>
                  </a:cubicBezTo>
                  <a:cubicBezTo>
                    <a:pt x="41" y="41"/>
                    <a:pt x="41" y="41"/>
                    <a:pt x="41" y="41"/>
                  </a:cubicBezTo>
                  <a:cubicBezTo>
                    <a:pt x="41" y="41"/>
                    <a:pt x="41" y="41"/>
                    <a:pt x="41" y="41"/>
                  </a:cubicBezTo>
                  <a:cubicBezTo>
                    <a:pt x="39" y="8"/>
                    <a:pt x="39" y="8"/>
                    <a:pt x="39" y="8"/>
                  </a:cubicBezTo>
                  <a:cubicBezTo>
                    <a:pt x="41" y="7"/>
                    <a:pt x="41" y="7"/>
                    <a:pt x="41" y="7"/>
                  </a:cubicBezTo>
                  <a:cubicBezTo>
                    <a:pt x="39" y="0"/>
                    <a:pt x="39" y="0"/>
                    <a:pt x="39" y="0"/>
                  </a:cubicBezTo>
                  <a:cubicBezTo>
                    <a:pt x="32" y="0"/>
                    <a:pt x="32" y="0"/>
                    <a:pt x="32" y="0"/>
                  </a:cubicBezTo>
                  <a:cubicBezTo>
                    <a:pt x="30" y="7"/>
                    <a:pt x="30" y="7"/>
                    <a:pt x="30" y="7"/>
                  </a:cubicBezTo>
                  <a:cubicBezTo>
                    <a:pt x="32" y="8"/>
                    <a:pt x="32" y="8"/>
                    <a:pt x="32" y="8"/>
                  </a:cubicBezTo>
                  <a:cubicBezTo>
                    <a:pt x="30" y="41"/>
                    <a:pt x="30" y="41"/>
                    <a:pt x="30" y="41"/>
                  </a:cubicBezTo>
                  <a:cubicBezTo>
                    <a:pt x="30" y="41"/>
                    <a:pt x="30" y="41"/>
                    <a:pt x="30" y="41"/>
                  </a:cubicBezTo>
                  <a:cubicBezTo>
                    <a:pt x="30" y="41"/>
                    <a:pt x="30" y="41"/>
                    <a:pt x="30" y="41"/>
                  </a:cubicBezTo>
                  <a:cubicBezTo>
                    <a:pt x="18" y="17"/>
                    <a:pt x="18" y="17"/>
                    <a:pt x="18" y="17"/>
                  </a:cubicBezTo>
                  <a:cubicBezTo>
                    <a:pt x="23" y="10"/>
                    <a:pt x="23" y="10"/>
                    <a:pt x="23" y="10"/>
                  </a:cubicBezTo>
                  <a:cubicBezTo>
                    <a:pt x="14" y="6"/>
                    <a:pt x="14" y="6"/>
                    <a:pt x="14" y="6"/>
                  </a:cubicBezTo>
                  <a:cubicBezTo>
                    <a:pt x="21" y="0"/>
                    <a:pt x="21" y="0"/>
                    <a:pt x="21" y="0"/>
                  </a:cubicBezTo>
                  <a:cubicBezTo>
                    <a:pt x="21" y="0"/>
                    <a:pt x="21" y="0"/>
                    <a:pt x="21" y="0"/>
                  </a:cubicBezTo>
                  <a:cubicBezTo>
                    <a:pt x="21" y="0"/>
                    <a:pt x="20" y="0"/>
                    <a:pt x="20" y="0"/>
                  </a:cubicBezTo>
                  <a:cubicBezTo>
                    <a:pt x="20" y="0"/>
                    <a:pt x="20" y="0"/>
                    <a:pt x="20" y="0"/>
                  </a:cubicBezTo>
                  <a:cubicBezTo>
                    <a:pt x="17" y="0"/>
                    <a:pt x="12" y="1"/>
                    <a:pt x="12" y="1"/>
                  </a:cubicBezTo>
                  <a:cubicBezTo>
                    <a:pt x="12" y="1"/>
                    <a:pt x="12" y="1"/>
                    <a:pt x="12" y="1"/>
                  </a:cubicBezTo>
                  <a:cubicBezTo>
                    <a:pt x="6" y="2"/>
                    <a:pt x="2" y="5"/>
                    <a:pt x="1" y="12"/>
                  </a:cubicBezTo>
                  <a:cubicBezTo>
                    <a:pt x="0" y="30"/>
                    <a:pt x="0" y="30"/>
                    <a:pt x="0" y="30"/>
                  </a:cubicBezTo>
                  <a:cubicBezTo>
                    <a:pt x="0" y="35"/>
                    <a:pt x="0" y="35"/>
                    <a:pt x="0" y="35"/>
                  </a:cubicBezTo>
                  <a:cubicBezTo>
                    <a:pt x="11" y="40"/>
                    <a:pt x="23" y="42"/>
                    <a:pt x="36" y="42"/>
                  </a:cubicBezTo>
                  <a:cubicBezTo>
                    <a:pt x="49" y="42"/>
                    <a:pt x="61" y="40"/>
                    <a:pt x="72" y="35"/>
                  </a:cubicBezTo>
                  <a:cubicBezTo>
                    <a:pt x="72" y="32"/>
                    <a:pt x="72" y="32"/>
                    <a:pt x="72" y="32"/>
                  </a:cubicBezTo>
                  <a:lnTo>
                    <a:pt x="71" y="30"/>
                  </a:lnTo>
                  <a:close/>
                  <a:moveTo>
                    <a:pt x="34" y="42"/>
                  </a:moveTo>
                  <a:cubicBezTo>
                    <a:pt x="34" y="42"/>
                    <a:pt x="35" y="42"/>
                    <a:pt x="35" y="42"/>
                  </a:cubicBezTo>
                  <a:cubicBezTo>
                    <a:pt x="35" y="42"/>
                    <a:pt x="35" y="42"/>
                    <a:pt x="35" y="42"/>
                  </a:cubicBezTo>
                  <a:cubicBezTo>
                    <a:pt x="35" y="42"/>
                    <a:pt x="34" y="42"/>
                    <a:pt x="34" y="42"/>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8" name="Freeform 201"/>
            <p:cNvSpPr>
              <a:spLocks noEditPoints="1"/>
            </p:cNvSpPr>
            <p:nvPr>
              <p:custDataLst>
                <p:tags r:id="rId22"/>
              </p:custDataLst>
            </p:nvPr>
          </p:nvSpPr>
          <p:spPr bwMode="auto">
            <a:xfrm>
              <a:off x="2139" y="2367"/>
              <a:ext cx="197" cy="197"/>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7"/>
                  </a:cubicBezTo>
                  <a:cubicBezTo>
                    <a:pt x="0" y="8"/>
                    <a:pt x="8"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2" y="27"/>
                    <a:pt x="27" y="23"/>
                    <a:pt x="27" y="17"/>
                  </a:cubicBezTo>
                  <a:cubicBezTo>
                    <a:pt x="27" y="12"/>
                    <a:pt x="22" y="8"/>
                    <a:pt x="17"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299" name="Freeform 202"/>
            <p:cNvSpPr>
              <a:spLocks noEditPoints="1"/>
            </p:cNvSpPr>
            <p:nvPr>
              <p:custDataLst>
                <p:tags r:id="rId23"/>
              </p:custDataLst>
            </p:nvPr>
          </p:nvSpPr>
          <p:spPr bwMode="auto">
            <a:xfrm>
              <a:off x="2740" y="2310"/>
              <a:ext cx="197" cy="197"/>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6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7"/>
                    <a:pt x="8" y="0"/>
                    <a:pt x="18" y="0"/>
                  </a:cubicBezTo>
                  <a:cubicBezTo>
                    <a:pt x="27" y="0"/>
                    <a:pt x="35" y="7"/>
                    <a:pt x="35" y="17"/>
                  </a:cubicBezTo>
                  <a:cubicBezTo>
                    <a:pt x="35" y="27"/>
                    <a:pt x="27" y="35"/>
                    <a:pt x="18" y="35"/>
                  </a:cubicBezTo>
                  <a:close/>
                  <a:moveTo>
                    <a:pt x="18" y="8"/>
                  </a:moveTo>
                  <a:cubicBezTo>
                    <a:pt x="13" y="8"/>
                    <a:pt x="8" y="12"/>
                    <a:pt x="8" y="17"/>
                  </a:cubicBezTo>
                  <a:cubicBezTo>
                    <a:pt x="8" y="22"/>
                    <a:pt x="13" y="26"/>
                    <a:pt x="18" y="26"/>
                  </a:cubicBezTo>
                  <a:cubicBezTo>
                    <a:pt x="23" y="26"/>
                    <a:pt x="27" y="22"/>
                    <a:pt x="27" y="17"/>
                  </a:cubicBezTo>
                  <a:cubicBezTo>
                    <a:pt x="27" y="12"/>
                    <a:pt x="23" y="8"/>
                    <a:pt x="18"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0" name="Freeform 203"/>
            <p:cNvSpPr>
              <a:spLocks noEditPoints="1"/>
            </p:cNvSpPr>
            <p:nvPr>
              <p:custDataLst>
                <p:tags r:id="rId24"/>
              </p:custDataLst>
            </p:nvPr>
          </p:nvSpPr>
          <p:spPr bwMode="auto">
            <a:xfrm>
              <a:off x="1847" y="2581"/>
              <a:ext cx="202" cy="197"/>
            </a:xfrm>
            <a:custGeom>
              <a:avLst/>
              <a:gdLst>
                <a:gd name="T0" fmla="*/ 18 w 36"/>
                <a:gd name="T1" fmla="*/ 35 h 35"/>
                <a:gd name="T2" fmla="*/ 0 w 36"/>
                <a:gd name="T3" fmla="*/ 17 h 35"/>
                <a:gd name="T4" fmla="*/ 18 w 36"/>
                <a:gd name="T5" fmla="*/ 0 h 35"/>
                <a:gd name="T6" fmla="*/ 36 w 36"/>
                <a:gd name="T7" fmla="*/ 17 h 35"/>
                <a:gd name="T8" fmla="*/ 18 w 36"/>
                <a:gd name="T9" fmla="*/ 35 h 35"/>
                <a:gd name="T10" fmla="*/ 18 w 36"/>
                <a:gd name="T11" fmla="*/ 8 h 35"/>
                <a:gd name="T12" fmla="*/ 9 w 36"/>
                <a:gd name="T13" fmla="*/ 17 h 35"/>
                <a:gd name="T14" fmla="*/ 18 w 36"/>
                <a:gd name="T15" fmla="*/ 27 h 35"/>
                <a:gd name="T16" fmla="*/ 27 w 36"/>
                <a:gd name="T17" fmla="*/ 17 h 35"/>
                <a:gd name="T18" fmla="*/ 18 w 36"/>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5">
                  <a:moveTo>
                    <a:pt x="18" y="35"/>
                  </a:moveTo>
                  <a:cubicBezTo>
                    <a:pt x="8" y="35"/>
                    <a:pt x="0" y="27"/>
                    <a:pt x="0" y="17"/>
                  </a:cubicBezTo>
                  <a:cubicBezTo>
                    <a:pt x="0" y="8"/>
                    <a:pt x="8" y="0"/>
                    <a:pt x="18" y="0"/>
                  </a:cubicBezTo>
                  <a:cubicBezTo>
                    <a:pt x="28" y="0"/>
                    <a:pt x="36" y="8"/>
                    <a:pt x="36" y="17"/>
                  </a:cubicBezTo>
                  <a:cubicBezTo>
                    <a:pt x="36" y="27"/>
                    <a:pt x="28" y="35"/>
                    <a:pt x="18" y="35"/>
                  </a:cubicBezTo>
                  <a:close/>
                  <a:moveTo>
                    <a:pt x="18" y="8"/>
                  </a:moveTo>
                  <a:cubicBezTo>
                    <a:pt x="13" y="8"/>
                    <a:pt x="9" y="12"/>
                    <a:pt x="9" y="17"/>
                  </a:cubicBezTo>
                  <a:cubicBezTo>
                    <a:pt x="9" y="22"/>
                    <a:pt x="13" y="27"/>
                    <a:pt x="18" y="27"/>
                  </a:cubicBezTo>
                  <a:cubicBezTo>
                    <a:pt x="23" y="27"/>
                    <a:pt x="27" y="22"/>
                    <a:pt x="27" y="17"/>
                  </a:cubicBezTo>
                  <a:cubicBezTo>
                    <a:pt x="27" y="12"/>
                    <a:pt x="23" y="8"/>
                    <a:pt x="18"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1" name="Freeform 204"/>
            <p:cNvSpPr/>
            <p:nvPr>
              <p:custDataLst>
                <p:tags r:id="rId25"/>
              </p:custDataLst>
            </p:nvPr>
          </p:nvSpPr>
          <p:spPr bwMode="auto">
            <a:xfrm>
              <a:off x="2011" y="2531"/>
              <a:ext cx="551" cy="185"/>
            </a:xfrm>
            <a:custGeom>
              <a:avLst/>
              <a:gdLst>
                <a:gd name="T0" fmla="*/ 98 w 98"/>
                <a:gd name="T1" fmla="*/ 33 h 33"/>
                <a:gd name="T2" fmla="*/ 96 w 98"/>
                <a:gd name="T3" fmla="*/ 26 h 33"/>
                <a:gd name="T4" fmla="*/ 97 w 98"/>
                <a:gd name="T5" fmla="*/ 22 h 33"/>
                <a:gd name="T6" fmla="*/ 43 w 98"/>
                <a:gd name="T7" fmla="*/ 22 h 33"/>
                <a:gd name="T8" fmla="*/ 45 w 98"/>
                <a:gd name="T9" fmla="*/ 1 h 33"/>
                <a:gd name="T10" fmla="*/ 40 w 98"/>
                <a:gd name="T11" fmla="*/ 2 h 33"/>
                <a:gd name="T12" fmla="*/ 34 w 98"/>
                <a:gd name="T13" fmla="*/ 0 h 33"/>
                <a:gd name="T14" fmla="*/ 33 w 98"/>
                <a:gd name="T15" fmla="*/ 22 h 33"/>
                <a:gd name="T16" fmla="*/ 2 w 98"/>
                <a:gd name="T17" fmla="*/ 22 h 33"/>
                <a:gd name="T18" fmla="*/ 2 w 98"/>
                <a:gd name="T19" fmla="*/ 26 h 33"/>
                <a:gd name="T20" fmla="*/ 0 w 98"/>
                <a:gd name="T21" fmla="*/ 33 h 33"/>
                <a:gd name="T22" fmla="*/ 98 w 98"/>
                <a:gd name="T2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3">
                  <a:moveTo>
                    <a:pt x="98" y="33"/>
                  </a:moveTo>
                  <a:cubicBezTo>
                    <a:pt x="97" y="31"/>
                    <a:pt x="96" y="29"/>
                    <a:pt x="96" y="26"/>
                  </a:cubicBezTo>
                  <a:cubicBezTo>
                    <a:pt x="96" y="25"/>
                    <a:pt x="96" y="24"/>
                    <a:pt x="97" y="22"/>
                  </a:cubicBezTo>
                  <a:cubicBezTo>
                    <a:pt x="43" y="22"/>
                    <a:pt x="43" y="22"/>
                    <a:pt x="43" y="22"/>
                  </a:cubicBezTo>
                  <a:cubicBezTo>
                    <a:pt x="44" y="15"/>
                    <a:pt x="44" y="8"/>
                    <a:pt x="45" y="1"/>
                  </a:cubicBezTo>
                  <a:cubicBezTo>
                    <a:pt x="44" y="2"/>
                    <a:pt x="42" y="2"/>
                    <a:pt x="40" y="2"/>
                  </a:cubicBezTo>
                  <a:cubicBezTo>
                    <a:pt x="38" y="2"/>
                    <a:pt x="36" y="1"/>
                    <a:pt x="34" y="0"/>
                  </a:cubicBezTo>
                  <a:cubicBezTo>
                    <a:pt x="33" y="7"/>
                    <a:pt x="33" y="15"/>
                    <a:pt x="33" y="22"/>
                  </a:cubicBezTo>
                  <a:cubicBezTo>
                    <a:pt x="2" y="22"/>
                    <a:pt x="2" y="22"/>
                    <a:pt x="2" y="22"/>
                  </a:cubicBezTo>
                  <a:cubicBezTo>
                    <a:pt x="2" y="24"/>
                    <a:pt x="2" y="25"/>
                    <a:pt x="2" y="26"/>
                  </a:cubicBezTo>
                  <a:cubicBezTo>
                    <a:pt x="2" y="29"/>
                    <a:pt x="2" y="31"/>
                    <a:pt x="0" y="33"/>
                  </a:cubicBezTo>
                  <a:lnTo>
                    <a:pt x="98" y="33"/>
                  </a:ln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2" name="Freeform 206"/>
            <p:cNvSpPr/>
            <p:nvPr>
              <p:custDataLst>
                <p:tags r:id="rId26"/>
              </p:custDataLst>
            </p:nvPr>
          </p:nvSpPr>
          <p:spPr bwMode="auto">
            <a:xfrm>
              <a:off x="1916" y="2165"/>
              <a:ext cx="893" cy="444"/>
            </a:xfrm>
            <a:custGeom>
              <a:avLst/>
              <a:gdLst>
                <a:gd name="T0" fmla="*/ 6 w 159"/>
                <a:gd name="T1" fmla="*/ 78 h 79"/>
                <a:gd name="T2" fmla="*/ 11 w 159"/>
                <a:gd name="T3" fmla="*/ 79 h 79"/>
                <a:gd name="T4" fmla="*/ 21 w 159"/>
                <a:gd name="T5" fmla="*/ 51 h 79"/>
                <a:gd name="T6" fmla="*/ 44 w 159"/>
                <a:gd name="T7" fmla="*/ 56 h 79"/>
                <a:gd name="T8" fmla="*/ 44 w 159"/>
                <a:gd name="T9" fmla="*/ 53 h 79"/>
                <a:gd name="T10" fmla="*/ 46 w 159"/>
                <a:gd name="T11" fmla="*/ 46 h 79"/>
                <a:gd name="T12" fmla="*/ 27 w 159"/>
                <a:gd name="T13" fmla="*/ 42 h 79"/>
                <a:gd name="T14" fmla="*/ 71 w 159"/>
                <a:gd name="T15" fmla="*/ 14 h 79"/>
                <a:gd name="T16" fmla="*/ 57 w 159"/>
                <a:gd name="T17" fmla="*/ 40 h 79"/>
                <a:gd name="T18" fmla="*/ 57 w 159"/>
                <a:gd name="T19" fmla="*/ 40 h 79"/>
                <a:gd name="T20" fmla="*/ 67 w 159"/>
                <a:gd name="T21" fmla="*/ 44 h 79"/>
                <a:gd name="T22" fmla="*/ 91 w 159"/>
                <a:gd name="T23" fmla="*/ 13 h 79"/>
                <a:gd name="T24" fmla="*/ 116 w 159"/>
                <a:gd name="T25" fmla="*/ 48 h 79"/>
                <a:gd name="T26" fmla="*/ 70 w 159"/>
                <a:gd name="T27" fmla="*/ 49 h 79"/>
                <a:gd name="T28" fmla="*/ 71 w 159"/>
                <a:gd name="T29" fmla="*/ 53 h 79"/>
                <a:gd name="T30" fmla="*/ 69 w 159"/>
                <a:gd name="T31" fmla="*/ 59 h 79"/>
                <a:gd name="T32" fmla="*/ 91 w 159"/>
                <a:gd name="T33" fmla="*/ 60 h 79"/>
                <a:gd name="T34" fmla="*/ 118 w 159"/>
                <a:gd name="T35" fmla="*/ 59 h 79"/>
                <a:gd name="T36" fmla="*/ 121 w 159"/>
                <a:gd name="T37" fmla="*/ 79 h 79"/>
                <a:gd name="T38" fmla="*/ 127 w 159"/>
                <a:gd name="T39" fmla="*/ 78 h 79"/>
                <a:gd name="T40" fmla="*/ 132 w 159"/>
                <a:gd name="T41" fmla="*/ 79 h 79"/>
                <a:gd name="T42" fmla="*/ 129 w 159"/>
                <a:gd name="T43" fmla="*/ 58 h 79"/>
                <a:gd name="T44" fmla="*/ 155 w 159"/>
                <a:gd name="T45" fmla="*/ 53 h 79"/>
                <a:gd name="T46" fmla="*/ 151 w 159"/>
                <a:gd name="T47" fmla="*/ 43 h 79"/>
                <a:gd name="T48" fmla="*/ 151 w 159"/>
                <a:gd name="T49" fmla="*/ 43 h 79"/>
                <a:gd name="T50" fmla="*/ 127 w 159"/>
                <a:gd name="T51" fmla="*/ 47 h 79"/>
                <a:gd name="T52" fmla="*/ 111 w 159"/>
                <a:gd name="T53" fmla="*/ 13 h 79"/>
                <a:gd name="T54" fmla="*/ 152 w 159"/>
                <a:gd name="T55" fmla="*/ 39 h 79"/>
                <a:gd name="T56" fmla="*/ 159 w 159"/>
                <a:gd name="T57" fmla="*/ 31 h 79"/>
                <a:gd name="T58" fmla="*/ 91 w 159"/>
                <a:gd name="T59" fmla="*/ 0 h 79"/>
                <a:gd name="T60" fmla="*/ 0 w 159"/>
                <a:gd name="T61" fmla="*/ 79 h 79"/>
                <a:gd name="T62" fmla="*/ 6 w 159"/>
                <a:gd name="T63" fmla="*/ 7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9" h="79">
                  <a:moveTo>
                    <a:pt x="6" y="78"/>
                  </a:moveTo>
                  <a:cubicBezTo>
                    <a:pt x="8" y="78"/>
                    <a:pt x="10" y="78"/>
                    <a:pt x="11" y="79"/>
                  </a:cubicBezTo>
                  <a:cubicBezTo>
                    <a:pt x="13" y="69"/>
                    <a:pt x="16" y="60"/>
                    <a:pt x="21" y="51"/>
                  </a:cubicBezTo>
                  <a:cubicBezTo>
                    <a:pt x="29" y="53"/>
                    <a:pt x="37" y="55"/>
                    <a:pt x="44" y="56"/>
                  </a:cubicBezTo>
                  <a:cubicBezTo>
                    <a:pt x="44" y="55"/>
                    <a:pt x="44" y="54"/>
                    <a:pt x="44" y="53"/>
                  </a:cubicBezTo>
                  <a:cubicBezTo>
                    <a:pt x="44" y="51"/>
                    <a:pt x="45" y="48"/>
                    <a:pt x="46" y="46"/>
                  </a:cubicBezTo>
                  <a:cubicBezTo>
                    <a:pt x="40" y="45"/>
                    <a:pt x="34" y="43"/>
                    <a:pt x="27" y="42"/>
                  </a:cubicBezTo>
                  <a:cubicBezTo>
                    <a:pt x="38" y="28"/>
                    <a:pt x="53" y="18"/>
                    <a:pt x="71" y="14"/>
                  </a:cubicBezTo>
                  <a:cubicBezTo>
                    <a:pt x="65" y="20"/>
                    <a:pt x="60" y="29"/>
                    <a:pt x="57" y="40"/>
                  </a:cubicBezTo>
                  <a:cubicBezTo>
                    <a:pt x="57" y="40"/>
                    <a:pt x="57" y="40"/>
                    <a:pt x="57" y="40"/>
                  </a:cubicBezTo>
                  <a:cubicBezTo>
                    <a:pt x="61" y="40"/>
                    <a:pt x="65" y="42"/>
                    <a:pt x="67" y="44"/>
                  </a:cubicBezTo>
                  <a:cubicBezTo>
                    <a:pt x="73" y="25"/>
                    <a:pt x="82" y="13"/>
                    <a:pt x="91" y="13"/>
                  </a:cubicBezTo>
                  <a:cubicBezTo>
                    <a:pt x="100" y="13"/>
                    <a:pt x="110" y="27"/>
                    <a:pt x="116" y="48"/>
                  </a:cubicBezTo>
                  <a:cubicBezTo>
                    <a:pt x="101" y="50"/>
                    <a:pt x="85" y="50"/>
                    <a:pt x="70" y="49"/>
                  </a:cubicBezTo>
                  <a:cubicBezTo>
                    <a:pt x="71" y="50"/>
                    <a:pt x="71" y="52"/>
                    <a:pt x="71" y="53"/>
                  </a:cubicBezTo>
                  <a:cubicBezTo>
                    <a:pt x="71" y="56"/>
                    <a:pt x="70" y="58"/>
                    <a:pt x="69" y="59"/>
                  </a:cubicBezTo>
                  <a:cubicBezTo>
                    <a:pt x="77" y="60"/>
                    <a:pt x="84" y="60"/>
                    <a:pt x="91" y="60"/>
                  </a:cubicBezTo>
                  <a:cubicBezTo>
                    <a:pt x="100" y="60"/>
                    <a:pt x="109" y="60"/>
                    <a:pt x="118" y="59"/>
                  </a:cubicBezTo>
                  <a:cubicBezTo>
                    <a:pt x="120" y="65"/>
                    <a:pt x="120" y="72"/>
                    <a:pt x="121" y="79"/>
                  </a:cubicBezTo>
                  <a:cubicBezTo>
                    <a:pt x="123" y="78"/>
                    <a:pt x="125" y="78"/>
                    <a:pt x="127" y="78"/>
                  </a:cubicBezTo>
                  <a:cubicBezTo>
                    <a:pt x="128" y="78"/>
                    <a:pt x="130" y="78"/>
                    <a:pt x="132" y="79"/>
                  </a:cubicBezTo>
                  <a:cubicBezTo>
                    <a:pt x="131" y="72"/>
                    <a:pt x="130" y="64"/>
                    <a:pt x="129" y="58"/>
                  </a:cubicBezTo>
                  <a:cubicBezTo>
                    <a:pt x="138" y="56"/>
                    <a:pt x="146" y="55"/>
                    <a:pt x="155" y="53"/>
                  </a:cubicBezTo>
                  <a:cubicBezTo>
                    <a:pt x="153" y="50"/>
                    <a:pt x="151" y="47"/>
                    <a:pt x="151" y="43"/>
                  </a:cubicBezTo>
                  <a:cubicBezTo>
                    <a:pt x="151" y="43"/>
                    <a:pt x="151" y="43"/>
                    <a:pt x="151" y="43"/>
                  </a:cubicBezTo>
                  <a:cubicBezTo>
                    <a:pt x="143" y="44"/>
                    <a:pt x="135" y="46"/>
                    <a:pt x="127" y="47"/>
                  </a:cubicBezTo>
                  <a:cubicBezTo>
                    <a:pt x="123" y="33"/>
                    <a:pt x="117" y="21"/>
                    <a:pt x="111" y="13"/>
                  </a:cubicBezTo>
                  <a:cubicBezTo>
                    <a:pt x="127" y="18"/>
                    <a:pt x="141" y="27"/>
                    <a:pt x="152" y="39"/>
                  </a:cubicBezTo>
                  <a:cubicBezTo>
                    <a:pt x="153" y="36"/>
                    <a:pt x="156" y="33"/>
                    <a:pt x="159" y="31"/>
                  </a:cubicBezTo>
                  <a:cubicBezTo>
                    <a:pt x="142" y="12"/>
                    <a:pt x="118" y="0"/>
                    <a:pt x="91" y="0"/>
                  </a:cubicBezTo>
                  <a:cubicBezTo>
                    <a:pt x="45" y="0"/>
                    <a:pt x="7" y="35"/>
                    <a:pt x="0" y="79"/>
                  </a:cubicBezTo>
                  <a:cubicBezTo>
                    <a:pt x="2" y="78"/>
                    <a:pt x="4" y="78"/>
                    <a:pt x="6" y="7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3" name="Freeform 207"/>
            <p:cNvSpPr/>
            <p:nvPr>
              <p:custDataLst>
                <p:tags r:id="rId27"/>
              </p:custDataLst>
            </p:nvPr>
          </p:nvSpPr>
          <p:spPr bwMode="auto">
            <a:xfrm>
              <a:off x="2583" y="2462"/>
              <a:ext cx="354" cy="691"/>
            </a:xfrm>
            <a:custGeom>
              <a:avLst/>
              <a:gdLst>
                <a:gd name="T0" fmla="*/ 55 w 63"/>
                <a:gd name="T1" fmla="*/ 0 h 123"/>
                <a:gd name="T2" fmla="*/ 46 w 63"/>
                <a:gd name="T3" fmla="*/ 4 h 123"/>
                <a:gd name="T4" fmla="*/ 44 w 63"/>
                <a:gd name="T5" fmla="*/ 4 h 123"/>
                <a:gd name="T6" fmla="*/ 52 w 63"/>
                <a:gd name="T7" fmla="*/ 34 h 123"/>
                <a:gd name="T8" fmla="*/ 20 w 63"/>
                <a:gd name="T9" fmla="*/ 34 h 123"/>
                <a:gd name="T10" fmla="*/ 21 w 63"/>
                <a:gd name="T11" fmla="*/ 38 h 123"/>
                <a:gd name="T12" fmla="*/ 19 w 63"/>
                <a:gd name="T13" fmla="*/ 45 h 123"/>
                <a:gd name="T14" fmla="*/ 52 w 63"/>
                <a:gd name="T15" fmla="*/ 45 h 123"/>
                <a:gd name="T16" fmla="*/ 33 w 63"/>
                <a:gd name="T17" fmla="*/ 93 h 123"/>
                <a:gd name="T18" fmla="*/ 30 w 63"/>
                <a:gd name="T19" fmla="*/ 92 h 123"/>
                <a:gd name="T20" fmla="*/ 23 w 63"/>
                <a:gd name="T21" fmla="*/ 91 h 123"/>
                <a:gd name="T22" fmla="*/ 15 w 63"/>
                <a:gd name="T23" fmla="*/ 91 h 123"/>
                <a:gd name="T24" fmla="*/ 9 w 63"/>
                <a:gd name="T25" fmla="*/ 91 h 123"/>
                <a:gd name="T26" fmla="*/ 1 w 63"/>
                <a:gd name="T27" fmla="*/ 91 h 123"/>
                <a:gd name="T28" fmla="*/ 0 w 63"/>
                <a:gd name="T29" fmla="*/ 91 h 123"/>
                <a:gd name="T30" fmla="*/ 10 w 63"/>
                <a:gd name="T31" fmla="*/ 102 h 123"/>
                <a:gd name="T32" fmla="*/ 11 w 63"/>
                <a:gd name="T33" fmla="*/ 123 h 123"/>
                <a:gd name="T34" fmla="*/ 63 w 63"/>
                <a:gd name="T35" fmla="*/ 40 h 123"/>
                <a:gd name="T36" fmla="*/ 55 w 63"/>
                <a:gd name="T3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 h="123">
                  <a:moveTo>
                    <a:pt x="55" y="0"/>
                  </a:moveTo>
                  <a:cubicBezTo>
                    <a:pt x="52" y="2"/>
                    <a:pt x="49" y="4"/>
                    <a:pt x="46" y="4"/>
                  </a:cubicBezTo>
                  <a:cubicBezTo>
                    <a:pt x="45" y="4"/>
                    <a:pt x="45" y="4"/>
                    <a:pt x="44" y="4"/>
                  </a:cubicBezTo>
                  <a:cubicBezTo>
                    <a:pt x="49" y="13"/>
                    <a:pt x="52" y="23"/>
                    <a:pt x="52" y="34"/>
                  </a:cubicBezTo>
                  <a:cubicBezTo>
                    <a:pt x="20" y="34"/>
                    <a:pt x="20" y="34"/>
                    <a:pt x="20" y="34"/>
                  </a:cubicBezTo>
                  <a:cubicBezTo>
                    <a:pt x="21" y="36"/>
                    <a:pt x="21" y="37"/>
                    <a:pt x="21" y="38"/>
                  </a:cubicBezTo>
                  <a:cubicBezTo>
                    <a:pt x="21" y="41"/>
                    <a:pt x="20" y="43"/>
                    <a:pt x="19" y="45"/>
                  </a:cubicBezTo>
                  <a:cubicBezTo>
                    <a:pt x="52" y="45"/>
                    <a:pt x="52" y="45"/>
                    <a:pt x="52" y="45"/>
                  </a:cubicBezTo>
                  <a:cubicBezTo>
                    <a:pt x="51" y="63"/>
                    <a:pt x="44" y="80"/>
                    <a:pt x="33" y="93"/>
                  </a:cubicBezTo>
                  <a:cubicBezTo>
                    <a:pt x="32" y="92"/>
                    <a:pt x="31" y="92"/>
                    <a:pt x="30" y="92"/>
                  </a:cubicBezTo>
                  <a:cubicBezTo>
                    <a:pt x="30" y="92"/>
                    <a:pt x="25" y="91"/>
                    <a:pt x="23" y="91"/>
                  </a:cubicBezTo>
                  <a:cubicBezTo>
                    <a:pt x="15" y="91"/>
                    <a:pt x="15" y="91"/>
                    <a:pt x="15" y="91"/>
                  </a:cubicBezTo>
                  <a:cubicBezTo>
                    <a:pt x="9" y="91"/>
                    <a:pt x="9" y="91"/>
                    <a:pt x="9" y="91"/>
                  </a:cubicBezTo>
                  <a:cubicBezTo>
                    <a:pt x="1" y="91"/>
                    <a:pt x="1" y="91"/>
                    <a:pt x="1" y="91"/>
                  </a:cubicBezTo>
                  <a:cubicBezTo>
                    <a:pt x="1" y="91"/>
                    <a:pt x="0" y="91"/>
                    <a:pt x="0" y="91"/>
                  </a:cubicBezTo>
                  <a:cubicBezTo>
                    <a:pt x="5" y="92"/>
                    <a:pt x="9" y="96"/>
                    <a:pt x="10" y="102"/>
                  </a:cubicBezTo>
                  <a:cubicBezTo>
                    <a:pt x="11" y="123"/>
                    <a:pt x="11" y="123"/>
                    <a:pt x="11" y="123"/>
                  </a:cubicBezTo>
                  <a:cubicBezTo>
                    <a:pt x="42" y="108"/>
                    <a:pt x="63" y="77"/>
                    <a:pt x="63" y="40"/>
                  </a:cubicBezTo>
                  <a:cubicBezTo>
                    <a:pt x="63" y="26"/>
                    <a:pt x="60" y="12"/>
                    <a:pt x="55" y="0"/>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4" name="Freeform 208"/>
            <p:cNvSpPr/>
            <p:nvPr>
              <p:custDataLst>
                <p:tags r:id="rId28"/>
              </p:custDataLst>
            </p:nvPr>
          </p:nvSpPr>
          <p:spPr bwMode="auto">
            <a:xfrm>
              <a:off x="1916" y="2742"/>
              <a:ext cx="354" cy="411"/>
            </a:xfrm>
            <a:custGeom>
              <a:avLst/>
              <a:gdLst>
                <a:gd name="T0" fmla="*/ 53 w 63"/>
                <a:gd name="T1" fmla="*/ 41 h 73"/>
                <a:gd name="T2" fmla="*/ 48 w 63"/>
                <a:gd name="T3" fmla="*/ 41 h 73"/>
                <a:gd name="T4" fmla="*/ 40 w 63"/>
                <a:gd name="T5" fmla="*/ 41 h 73"/>
                <a:gd name="T6" fmla="*/ 32 w 63"/>
                <a:gd name="T7" fmla="*/ 42 h 73"/>
                <a:gd name="T8" fmla="*/ 29 w 63"/>
                <a:gd name="T9" fmla="*/ 43 h 73"/>
                <a:gd name="T10" fmla="*/ 11 w 63"/>
                <a:gd name="T11" fmla="*/ 1 h 73"/>
                <a:gd name="T12" fmla="*/ 6 w 63"/>
                <a:gd name="T13" fmla="*/ 2 h 73"/>
                <a:gd name="T14" fmla="*/ 0 w 63"/>
                <a:gd name="T15" fmla="*/ 0 h 73"/>
                <a:gd name="T16" fmla="*/ 51 w 63"/>
                <a:gd name="T17" fmla="*/ 73 h 73"/>
                <a:gd name="T18" fmla="*/ 53 w 63"/>
                <a:gd name="T19" fmla="*/ 52 h 73"/>
                <a:gd name="T20" fmla="*/ 63 w 63"/>
                <a:gd name="T21" fmla="*/ 41 h 73"/>
                <a:gd name="T22" fmla="*/ 61 w 63"/>
                <a:gd name="T23" fmla="*/ 41 h 73"/>
                <a:gd name="T24" fmla="*/ 53 w 63"/>
                <a:gd name="T25" fmla="*/ 4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73">
                  <a:moveTo>
                    <a:pt x="53" y="41"/>
                  </a:moveTo>
                  <a:cubicBezTo>
                    <a:pt x="48" y="41"/>
                    <a:pt x="48" y="41"/>
                    <a:pt x="48" y="41"/>
                  </a:cubicBezTo>
                  <a:cubicBezTo>
                    <a:pt x="40" y="41"/>
                    <a:pt x="40" y="41"/>
                    <a:pt x="40" y="41"/>
                  </a:cubicBezTo>
                  <a:cubicBezTo>
                    <a:pt x="38" y="41"/>
                    <a:pt x="33" y="42"/>
                    <a:pt x="32" y="42"/>
                  </a:cubicBezTo>
                  <a:cubicBezTo>
                    <a:pt x="31" y="42"/>
                    <a:pt x="30" y="42"/>
                    <a:pt x="29" y="43"/>
                  </a:cubicBezTo>
                  <a:cubicBezTo>
                    <a:pt x="19" y="31"/>
                    <a:pt x="13" y="17"/>
                    <a:pt x="11" y="1"/>
                  </a:cubicBezTo>
                  <a:cubicBezTo>
                    <a:pt x="9" y="2"/>
                    <a:pt x="8" y="2"/>
                    <a:pt x="6" y="2"/>
                  </a:cubicBezTo>
                  <a:cubicBezTo>
                    <a:pt x="4" y="2"/>
                    <a:pt x="2" y="1"/>
                    <a:pt x="0" y="0"/>
                  </a:cubicBezTo>
                  <a:cubicBezTo>
                    <a:pt x="4" y="33"/>
                    <a:pt x="24" y="60"/>
                    <a:pt x="51" y="73"/>
                  </a:cubicBezTo>
                  <a:cubicBezTo>
                    <a:pt x="53" y="52"/>
                    <a:pt x="53" y="52"/>
                    <a:pt x="53" y="52"/>
                  </a:cubicBezTo>
                  <a:cubicBezTo>
                    <a:pt x="53" y="46"/>
                    <a:pt x="58" y="42"/>
                    <a:pt x="63" y="41"/>
                  </a:cubicBezTo>
                  <a:cubicBezTo>
                    <a:pt x="62" y="41"/>
                    <a:pt x="62" y="41"/>
                    <a:pt x="61" y="41"/>
                  </a:cubicBezTo>
                  <a:lnTo>
                    <a:pt x="53" y="41"/>
                  </a:ln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sp>
          <p:nvSpPr>
            <p:cNvPr id="305" name="Freeform 209"/>
            <p:cNvSpPr>
              <a:spLocks noEditPoints="1"/>
            </p:cNvSpPr>
            <p:nvPr>
              <p:custDataLst>
                <p:tags r:id="rId29"/>
              </p:custDataLst>
            </p:nvPr>
          </p:nvSpPr>
          <p:spPr bwMode="auto">
            <a:xfrm>
              <a:off x="2526" y="2581"/>
              <a:ext cx="197" cy="197"/>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3" y="8"/>
                    <a:pt x="8" y="12"/>
                    <a:pt x="8" y="17"/>
                  </a:cubicBezTo>
                  <a:cubicBezTo>
                    <a:pt x="8" y="22"/>
                    <a:pt x="13" y="27"/>
                    <a:pt x="18" y="27"/>
                  </a:cubicBezTo>
                  <a:cubicBezTo>
                    <a:pt x="23" y="27"/>
                    <a:pt x="27" y="22"/>
                    <a:pt x="27" y="17"/>
                  </a:cubicBezTo>
                  <a:cubicBezTo>
                    <a:pt x="27" y="12"/>
                    <a:pt x="23" y="8"/>
                    <a:pt x="18" y="8"/>
                  </a:cubicBezTo>
                  <a:close/>
                </a:path>
              </a:pathLst>
            </a:custGeom>
            <a:grpFill/>
            <a:ln>
              <a:noFill/>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98" name="Docer Falling Dust PPT demo 8"/>
          <p:cNvSpPr/>
          <p:nvPr>
            <p:custDataLst>
              <p:tags r:id="rId30"/>
            </p:custDataLst>
          </p:nvPr>
        </p:nvSpPr>
        <p:spPr bwMode="auto">
          <a:xfrm>
            <a:off x="4368165" y="1869440"/>
            <a:ext cx="1216660" cy="1216660"/>
          </a:xfrm>
          <a:prstGeom prst="ellipse">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99" name="Docer Falling Dust PPT demo 8"/>
          <p:cNvSpPr/>
          <p:nvPr>
            <p:custDataLst>
              <p:tags r:id="rId31"/>
            </p:custDataLst>
          </p:nvPr>
        </p:nvSpPr>
        <p:spPr bwMode="auto">
          <a:xfrm>
            <a:off x="6564630" y="1869440"/>
            <a:ext cx="1216660" cy="1216660"/>
          </a:xfrm>
          <a:prstGeom prst="ellipse">
            <a:avLst/>
          </a:prstGeom>
          <a:ln w="25400">
            <a:gradFill>
              <a:gsLst>
                <a:gs pos="100000">
                  <a:schemeClr val="bg1">
                    <a:alpha val="0"/>
                  </a:schemeClr>
                </a:gs>
                <a:gs pos="30000">
                  <a:schemeClr val="accent2"/>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00" name="Docer Falling Dust PPT demo 8"/>
          <p:cNvSpPr/>
          <p:nvPr>
            <p:custDataLst>
              <p:tags r:id="rId32"/>
            </p:custDataLst>
          </p:nvPr>
        </p:nvSpPr>
        <p:spPr bwMode="auto">
          <a:xfrm>
            <a:off x="4368165" y="4130675"/>
            <a:ext cx="1216660" cy="1216660"/>
          </a:xfrm>
          <a:prstGeom prst="ellipse">
            <a:avLst/>
          </a:prstGeom>
          <a:ln w="25400">
            <a:gradFill>
              <a:gsLst>
                <a:gs pos="100000">
                  <a:schemeClr val="bg1">
                    <a:alpha val="0"/>
                  </a:schemeClr>
                </a:gs>
                <a:gs pos="30000">
                  <a:schemeClr val="accent4"/>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01" name="Docer Falling Dust PPT demo 8"/>
          <p:cNvSpPr/>
          <p:nvPr>
            <p:custDataLst>
              <p:tags r:id="rId33"/>
            </p:custDataLst>
          </p:nvPr>
        </p:nvSpPr>
        <p:spPr bwMode="auto">
          <a:xfrm>
            <a:off x="6564630" y="4130675"/>
            <a:ext cx="1216660" cy="1216660"/>
          </a:xfrm>
          <a:prstGeom prst="ellipse">
            <a:avLst/>
          </a:prstGeom>
          <a:ln w="25400">
            <a:gradFill>
              <a:gsLst>
                <a:gs pos="100000">
                  <a:schemeClr val="bg1">
                    <a:alpha val="0"/>
                  </a:schemeClr>
                </a:gs>
                <a:gs pos="30000">
                  <a:schemeClr val="accent3"/>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grpSp>
        <p:nvGrpSpPr>
          <p:cNvPr id="4" name="组合 3"/>
          <p:cNvGrpSpPr/>
          <p:nvPr/>
        </p:nvGrpSpPr>
        <p:grpSpPr>
          <a:xfrm>
            <a:off x="332740" y="252413"/>
            <a:ext cx="387350" cy="388620"/>
            <a:chOff x="16973" y="8717"/>
            <a:chExt cx="1430" cy="1434"/>
          </a:xfrm>
        </p:grpSpPr>
        <p:grpSp>
          <p:nvGrpSpPr>
            <p:cNvPr id="5" name="组合 4"/>
            <p:cNvGrpSpPr/>
            <p:nvPr/>
          </p:nvGrpSpPr>
          <p:grpSpPr>
            <a:xfrm>
              <a:off x="16973" y="8717"/>
              <a:ext cx="1430" cy="1434"/>
              <a:chOff x="5479149" y="5548282"/>
              <a:chExt cx="965194" cy="967810"/>
            </a:xfrm>
          </p:grpSpPr>
          <p:sp>
            <p:nvSpPr>
              <p:cNvPr id="6" name="Oval 18"/>
              <p:cNvSpPr>
                <a:spLocks noChangeArrowheads="1"/>
              </p:cNvSpPr>
              <p:nvPr>
                <p:custDataLst>
                  <p:tags r:id="rId34"/>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7" name="Oval 19"/>
              <p:cNvSpPr>
                <a:spLocks noChangeArrowheads="1"/>
              </p:cNvSpPr>
              <p:nvPr>
                <p:custDataLst>
                  <p:tags r:id="rId35"/>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8" name="Oval 17"/>
            <p:cNvSpPr>
              <a:spLocks noChangeArrowheads="1"/>
            </p:cNvSpPr>
            <p:nvPr>
              <p:custDataLst>
                <p:tags r:id="rId36"/>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20" name="圆角矩形 19"/>
          <p:cNvSpPr/>
          <p:nvPr/>
        </p:nvSpPr>
        <p:spPr>
          <a:xfrm>
            <a:off x="823595" y="252730"/>
            <a:ext cx="488188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1" name="文本框 30"/>
          <p:cNvSpPr txBox="1"/>
          <p:nvPr>
            <p:custDataLst>
              <p:tags r:id="rId37"/>
            </p:custDataLst>
          </p:nvPr>
        </p:nvSpPr>
        <p:spPr>
          <a:xfrm>
            <a:off x="823595" y="252730"/>
            <a:ext cx="4881880"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遏制人工智能相关的反歧视法律体系构建</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36" name="Docer Falling Dust PPT demo 8"/>
          <p:cNvSpPr/>
          <p:nvPr>
            <p:custDataLst>
              <p:tags r:id="rId38"/>
            </p:custDataLst>
          </p:nvPr>
        </p:nvSpPr>
        <p:spPr>
          <a:xfrm>
            <a:off x="4006850" y="1146810"/>
            <a:ext cx="4119880" cy="460375"/>
          </a:xfrm>
          <a:prstGeom prst="rect">
            <a:avLst/>
          </a:prstGeom>
        </p:spPr>
        <p:txBody>
          <a:bodyPr wrap="square">
            <a:spAutoFit/>
          </a:bodyPr>
          <a:p>
            <a:pPr algn="ctr">
              <a:lnSpc>
                <a:spcPct val="100000"/>
              </a:lnSpc>
            </a:pPr>
            <a:r>
              <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混合法律体系的优势</a:t>
            </a:r>
            <a:endPar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37" name="Docer Falling Dust PPT demo"/>
          <p:cNvCxnSpPr/>
          <p:nvPr>
            <p:custDataLst>
              <p:tags r:id="rId39"/>
            </p:custDataLst>
          </p:nvPr>
        </p:nvCxnSpPr>
        <p:spPr>
          <a:xfrm flipH="1">
            <a:off x="7567930" y="1354772"/>
            <a:ext cx="882015" cy="0"/>
          </a:xfrm>
          <a:prstGeom prst="line">
            <a:avLst/>
          </a:prstGeom>
          <a:ln w="25400">
            <a:gradFill>
              <a:gsLst>
                <a:gs pos="0">
                  <a:schemeClr val="bg1"/>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38" name="Docer Falling Dust PPT demo"/>
          <p:cNvCxnSpPr/>
          <p:nvPr>
            <p:custDataLst>
              <p:tags r:id="rId40"/>
            </p:custDataLst>
          </p:nvPr>
        </p:nvCxnSpPr>
        <p:spPr>
          <a:xfrm>
            <a:off x="3630930" y="1354772"/>
            <a:ext cx="882015" cy="0"/>
          </a:xfrm>
          <a:prstGeom prst="line">
            <a:avLst/>
          </a:prstGeom>
          <a:ln w="25400">
            <a:gradFill>
              <a:gsLst>
                <a:gs pos="0">
                  <a:schemeClr val="bg1"/>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bldLst>
      <p:bldP spid="81" grpId="0"/>
      <p:bldP spid="82" grpId="0"/>
      <p:bldP spid="90" grpId="0"/>
      <p:bldP spid="91" grpId="0"/>
      <p:bldP spid="92" grpId="0"/>
      <p:bldP spid="93" grpId="0"/>
      <p:bldP spid="94" grpId="0"/>
      <p:bldP spid="95" grpId="0"/>
      <p:bldP spid="31" grpId="0"/>
      <p:bldP spid="3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3629025" y="1522730"/>
            <a:ext cx="5262880" cy="3605530"/>
            <a:chOff x="2364" y="6776"/>
            <a:chExt cx="1336" cy="915"/>
          </a:xfrm>
          <a:solidFill>
            <a:schemeClr val="bg1">
              <a:lumMod val="95000"/>
            </a:schemeClr>
          </a:solidFill>
        </p:grpSpPr>
        <p:sp>
          <p:nvSpPr>
            <p:cNvPr id="28" name="Freeform 14"/>
            <p:cNvSpPr/>
            <p:nvPr>
              <p:custDataLst>
                <p:tags r:id="rId1"/>
              </p:custDataLst>
            </p:nvPr>
          </p:nvSpPr>
          <p:spPr bwMode="auto">
            <a:xfrm>
              <a:off x="2364" y="6776"/>
              <a:ext cx="1336" cy="622"/>
            </a:xfrm>
            <a:custGeom>
              <a:avLst/>
              <a:gdLst>
                <a:gd name="T0" fmla="*/ 120 w 250"/>
                <a:gd name="T1" fmla="*/ 2 h 116"/>
                <a:gd name="T2" fmla="*/ 3 w 250"/>
                <a:gd name="T3" fmla="*/ 55 h 116"/>
                <a:gd name="T4" fmla="*/ 3 w 250"/>
                <a:gd name="T5" fmla="*/ 62 h 116"/>
                <a:gd name="T6" fmla="*/ 120 w 250"/>
                <a:gd name="T7" fmla="*/ 115 h 116"/>
                <a:gd name="T8" fmla="*/ 131 w 250"/>
                <a:gd name="T9" fmla="*/ 115 h 116"/>
                <a:gd name="T10" fmla="*/ 247 w 250"/>
                <a:gd name="T11" fmla="*/ 62 h 116"/>
                <a:gd name="T12" fmla="*/ 247 w 250"/>
                <a:gd name="T13" fmla="*/ 55 h 116"/>
                <a:gd name="T14" fmla="*/ 131 w 250"/>
                <a:gd name="T15" fmla="*/ 2 h 116"/>
                <a:gd name="T16" fmla="*/ 120 w 250"/>
                <a:gd name="T17"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116">
                  <a:moveTo>
                    <a:pt x="120" y="2"/>
                  </a:moveTo>
                  <a:cubicBezTo>
                    <a:pt x="3" y="55"/>
                    <a:pt x="3" y="55"/>
                    <a:pt x="3" y="55"/>
                  </a:cubicBezTo>
                  <a:cubicBezTo>
                    <a:pt x="0" y="56"/>
                    <a:pt x="0" y="60"/>
                    <a:pt x="3" y="62"/>
                  </a:cubicBezTo>
                  <a:cubicBezTo>
                    <a:pt x="120" y="115"/>
                    <a:pt x="120" y="115"/>
                    <a:pt x="120" y="115"/>
                  </a:cubicBezTo>
                  <a:cubicBezTo>
                    <a:pt x="123" y="116"/>
                    <a:pt x="127" y="116"/>
                    <a:pt x="131" y="115"/>
                  </a:cubicBezTo>
                  <a:cubicBezTo>
                    <a:pt x="247" y="62"/>
                    <a:pt x="247" y="62"/>
                    <a:pt x="247" y="62"/>
                  </a:cubicBezTo>
                  <a:cubicBezTo>
                    <a:pt x="250" y="60"/>
                    <a:pt x="250" y="56"/>
                    <a:pt x="247" y="55"/>
                  </a:cubicBezTo>
                  <a:cubicBezTo>
                    <a:pt x="131" y="2"/>
                    <a:pt x="131" y="2"/>
                    <a:pt x="131" y="2"/>
                  </a:cubicBezTo>
                  <a:cubicBezTo>
                    <a:pt x="127" y="0"/>
                    <a:pt x="123" y="0"/>
                    <a:pt x="120"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sp>
          <p:nvSpPr>
            <p:cNvPr id="30" name="Freeform 16"/>
            <p:cNvSpPr/>
            <p:nvPr>
              <p:custDataLst>
                <p:tags r:id="rId2"/>
              </p:custDataLst>
            </p:nvPr>
          </p:nvSpPr>
          <p:spPr bwMode="auto">
            <a:xfrm>
              <a:off x="2583" y="7241"/>
              <a:ext cx="893" cy="450"/>
            </a:xfrm>
            <a:custGeom>
              <a:avLst/>
              <a:gdLst>
                <a:gd name="T0" fmla="*/ 95 w 167"/>
                <a:gd name="T1" fmla="*/ 33 h 84"/>
                <a:gd name="T2" fmla="*/ 84 w 167"/>
                <a:gd name="T3" fmla="*/ 36 h 84"/>
                <a:gd name="T4" fmla="*/ 73 w 167"/>
                <a:gd name="T5" fmla="*/ 33 h 84"/>
                <a:gd name="T6" fmla="*/ 0 w 167"/>
                <a:gd name="T7" fmla="*/ 0 h 84"/>
                <a:gd name="T8" fmla="*/ 0 w 167"/>
                <a:gd name="T9" fmla="*/ 50 h 84"/>
                <a:gd name="T10" fmla="*/ 84 w 167"/>
                <a:gd name="T11" fmla="*/ 84 h 84"/>
                <a:gd name="T12" fmla="*/ 167 w 167"/>
                <a:gd name="T13" fmla="*/ 50 h 84"/>
                <a:gd name="T14" fmla="*/ 167 w 167"/>
                <a:gd name="T15" fmla="*/ 1 h 84"/>
                <a:gd name="T16" fmla="*/ 95 w 167"/>
                <a:gd name="T17" fmla="*/ 3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84">
                  <a:moveTo>
                    <a:pt x="95" y="33"/>
                  </a:moveTo>
                  <a:cubicBezTo>
                    <a:pt x="92" y="35"/>
                    <a:pt x="88" y="36"/>
                    <a:pt x="84" y="36"/>
                  </a:cubicBezTo>
                  <a:cubicBezTo>
                    <a:pt x="80" y="36"/>
                    <a:pt x="77" y="35"/>
                    <a:pt x="73" y="33"/>
                  </a:cubicBezTo>
                  <a:cubicBezTo>
                    <a:pt x="0" y="0"/>
                    <a:pt x="0" y="0"/>
                    <a:pt x="0" y="0"/>
                  </a:cubicBezTo>
                  <a:cubicBezTo>
                    <a:pt x="0" y="50"/>
                    <a:pt x="0" y="50"/>
                    <a:pt x="0" y="50"/>
                  </a:cubicBezTo>
                  <a:cubicBezTo>
                    <a:pt x="0" y="69"/>
                    <a:pt x="38" y="84"/>
                    <a:pt x="84" y="84"/>
                  </a:cubicBezTo>
                  <a:cubicBezTo>
                    <a:pt x="130" y="84"/>
                    <a:pt x="167" y="69"/>
                    <a:pt x="167" y="50"/>
                  </a:cubicBezTo>
                  <a:cubicBezTo>
                    <a:pt x="167" y="1"/>
                    <a:pt x="167" y="1"/>
                    <a:pt x="167" y="1"/>
                  </a:cubicBezTo>
                  <a:lnTo>
                    <a:pt x="95"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grpSp>
      <p:grpSp>
        <p:nvGrpSpPr>
          <p:cNvPr id="48" name="组合 47"/>
          <p:cNvGrpSpPr/>
          <p:nvPr/>
        </p:nvGrpSpPr>
        <p:grpSpPr>
          <a:xfrm>
            <a:off x="450215" y="4749165"/>
            <a:ext cx="322580" cy="1576070"/>
            <a:chOff x="18027" y="5881"/>
            <a:chExt cx="508" cy="2482"/>
          </a:xfrm>
        </p:grpSpPr>
        <p:sp>
          <p:nvSpPr>
            <p:cNvPr id="35" name="椭圆 34"/>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6" name="椭圆 35"/>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7" name="椭圆 36"/>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8" name="椭圆 37"/>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9" name="椭圆 38"/>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0" name="椭圆 39"/>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2" name="椭圆 41"/>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3" name="椭圆 42"/>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4" name="椭圆 43"/>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椭圆 44"/>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6" name="椭圆 45"/>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7" name="椭圆 46"/>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3" name="组合 2"/>
          <p:cNvGrpSpPr/>
          <p:nvPr/>
        </p:nvGrpSpPr>
        <p:grpSpPr>
          <a:xfrm flipH="1">
            <a:off x="63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4" name="组合 3"/>
          <p:cNvGrpSpPr/>
          <p:nvPr/>
        </p:nvGrpSpPr>
        <p:grpSpPr>
          <a:xfrm flipH="1">
            <a:off x="8562975" y="5888355"/>
            <a:ext cx="3628390" cy="969010"/>
            <a:chOff x="13485" y="9273"/>
            <a:chExt cx="5714" cy="1526"/>
          </a:xfrm>
        </p:grpSpPr>
        <p:sp>
          <p:nvSpPr>
            <p:cNvPr id="82" name="Freeform 15"/>
            <p:cNvSpPr/>
            <p:nvPr/>
          </p:nvSpPr>
          <p:spPr bwMode="auto">
            <a:xfrm rot="10800000" flipH="1" flipV="1">
              <a:off x="13485" y="9273"/>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grpSp>
          <p:nvGrpSpPr>
            <p:cNvPr id="86" name="组合 85"/>
            <p:cNvGrpSpPr/>
            <p:nvPr/>
          </p:nvGrpSpPr>
          <p:grpSpPr>
            <a:xfrm rot="16200000" flipH="1" flipV="1">
              <a:off x="15591" y="8807"/>
              <a:ext cx="508" cy="2482"/>
              <a:chOff x="18027" y="5881"/>
              <a:chExt cx="508" cy="2482"/>
            </a:xfrm>
            <a:solidFill>
              <a:schemeClr val="bg1"/>
            </a:solidFill>
          </p:grpSpPr>
          <p:sp>
            <p:nvSpPr>
              <p:cNvPr id="87" name="椭圆 86"/>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8" name="椭圆 87"/>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9" name="椭圆 88"/>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0" name="椭圆 89"/>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1" name="椭圆 90"/>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2" name="椭圆 91"/>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3" name="椭圆 92"/>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4" name="椭圆 93"/>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5" name="椭圆 94"/>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6" name="椭圆 95"/>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7" name="椭圆 96"/>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8" name="椭圆 97"/>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170" name="组合 169"/>
          <p:cNvGrpSpPr/>
          <p:nvPr/>
        </p:nvGrpSpPr>
        <p:grpSpPr>
          <a:xfrm>
            <a:off x="8731250" y="5771515"/>
            <a:ext cx="641985" cy="644525"/>
            <a:chOff x="16973" y="8717"/>
            <a:chExt cx="1430" cy="1434"/>
          </a:xfrm>
        </p:grpSpPr>
        <p:grpSp>
          <p:nvGrpSpPr>
            <p:cNvPr id="24" name="组合 23"/>
            <p:cNvGrpSpPr/>
            <p:nvPr/>
          </p:nvGrpSpPr>
          <p:grpSpPr>
            <a:xfrm>
              <a:off x="16973" y="8717"/>
              <a:ext cx="1430" cy="1434"/>
              <a:chOff x="5479149" y="5548282"/>
              <a:chExt cx="965194" cy="967810"/>
            </a:xfrm>
          </p:grpSpPr>
          <p:sp>
            <p:nvSpPr>
              <p:cNvPr id="20" name="Oval 18"/>
              <p:cNvSpPr>
                <a:spLocks noChangeArrowheads="1"/>
              </p:cNvSpPr>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21" name="Oval 19"/>
              <p:cNvSpPr>
                <a:spLocks noChangeArrowheads="1"/>
              </p:cNvSpPr>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64" name="Oval 17"/>
            <p:cNvSpPr>
              <a:spLocks noChangeArrowheads="1"/>
            </p:cNvSpPr>
            <p:nvPr/>
          </p:nvSpPr>
          <p:spPr bwMode="auto">
            <a:xfrm>
              <a:off x="17308" y="9052"/>
              <a:ext cx="760" cy="764"/>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15" name="文本框 14"/>
          <p:cNvSpPr txBox="1"/>
          <p:nvPr>
            <p:custDataLst>
              <p:tags r:id="rId3"/>
            </p:custDataLst>
          </p:nvPr>
        </p:nvSpPr>
        <p:spPr>
          <a:xfrm>
            <a:off x="4626576" y="3673339"/>
            <a:ext cx="3230880" cy="829945"/>
          </a:xfrm>
          <a:prstGeom prst="rect">
            <a:avLst/>
          </a:prstGeom>
          <a:noFill/>
        </p:spPr>
        <p:txBody>
          <a:bodyPr wrap="none" rtlCol="0">
            <a:spAutoFit/>
          </a:bodyPr>
          <a:p>
            <a:pPr algn="ctr"/>
            <a:r>
              <a:rPr lang="zh-CN" altLang="en-US" sz="4800" dirty="0" smtClean="0">
                <a:solidFill>
                  <a:schemeClr val="accent2"/>
                </a:solidFill>
                <a:latin typeface="汉仪粗宋简" panose="02010600000101010101" charset="-122"/>
                <a:ea typeface="汉仪粗宋简" panose="02010600000101010101" charset="-122"/>
                <a:cs typeface="+mn-ea"/>
                <a:sym typeface="+mn-lt"/>
              </a:rPr>
              <a:t>总结与展望</a:t>
            </a:r>
            <a:endParaRPr lang="zh-CN" altLang="en-US" sz="4800" dirty="0" smtClean="0">
              <a:solidFill>
                <a:schemeClr val="accent2"/>
              </a:solidFill>
              <a:latin typeface="汉仪粗宋简" panose="02010600000101010101" charset="-122"/>
              <a:ea typeface="汉仪粗宋简" panose="02010600000101010101" charset="-122"/>
              <a:cs typeface="+mn-ea"/>
              <a:sym typeface="+mn-lt"/>
            </a:endParaRPr>
          </a:p>
        </p:txBody>
      </p:sp>
      <p:sp>
        <p:nvSpPr>
          <p:cNvPr id="2" name="椭圆 1"/>
          <p:cNvSpPr/>
          <p:nvPr/>
        </p:nvSpPr>
        <p:spPr>
          <a:xfrm>
            <a:off x="5575266" y="2095500"/>
            <a:ext cx="1333500" cy="13335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4800">
                <a:latin typeface="汉仪粗宋简" panose="02010600000101010101" charset="-122"/>
                <a:ea typeface="汉仪粗宋简" panose="02010600000101010101" charset="-122"/>
                <a:cs typeface="汉仪旗黑-55简" panose="00020600040101010101" charset="-128"/>
              </a:rPr>
              <a:t>5</a:t>
            </a:r>
            <a:endParaRPr lang="en-US" altLang="zh-CN" sz="4800">
              <a:latin typeface="汉仪粗宋简" panose="02010600000101010101" charset="-122"/>
              <a:ea typeface="汉仪粗宋简" panose="02010600000101010101" charset="-122"/>
              <a:cs typeface="汉仪旗黑-55简" panose="00020600040101010101" charset="-128"/>
            </a:endParaRPr>
          </a:p>
        </p:txBody>
      </p:sp>
      <p:grpSp>
        <p:nvGrpSpPr>
          <p:cNvPr id="25" name="组合 24"/>
          <p:cNvGrpSpPr/>
          <p:nvPr/>
        </p:nvGrpSpPr>
        <p:grpSpPr>
          <a:xfrm rot="0" flipH="1" flipV="1">
            <a:off x="2753995" y="520065"/>
            <a:ext cx="624840" cy="626745"/>
            <a:chOff x="3136787" y="5505123"/>
            <a:chExt cx="625153" cy="626461"/>
          </a:xfrm>
        </p:grpSpPr>
        <p:sp>
          <p:nvSpPr>
            <p:cNvPr id="18" name="Oval 16"/>
            <p:cNvSpPr>
              <a:spLocks noChangeArrowheads="1"/>
            </p:cNvSpPr>
            <p:nvPr/>
          </p:nvSpPr>
          <p:spPr bwMode="auto">
            <a:xfrm>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5" name="组合 4"/>
          <p:cNvGrpSpPr/>
          <p:nvPr/>
        </p:nvGrpSpPr>
        <p:grpSpPr>
          <a:xfrm>
            <a:off x="11429365" y="409575"/>
            <a:ext cx="322580" cy="1576070"/>
            <a:chOff x="18027" y="5881"/>
            <a:chExt cx="508" cy="2482"/>
          </a:xfrm>
        </p:grpSpPr>
        <p:sp>
          <p:nvSpPr>
            <p:cNvPr id="6" name="椭圆 5"/>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7" name="椭圆 6"/>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 name="椭圆 7"/>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3" name="椭圆 12"/>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4" name="椭圆 13"/>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2" name="椭圆 21"/>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3" name="椭圆 22"/>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6" name="椭圆 25"/>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7" name="椭圆 26"/>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1" name="椭圆 30"/>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3" name="椭圆 62"/>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1" name="椭圆 80"/>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7" name="圆角矩形 66"/>
          <p:cNvSpPr/>
          <p:nvPr/>
        </p:nvSpPr>
        <p:spPr>
          <a:xfrm>
            <a:off x="823595" y="252413"/>
            <a:ext cx="236220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5</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4" name="文本框 33"/>
          <p:cNvSpPr txBox="1"/>
          <p:nvPr>
            <p:custDataLst>
              <p:tags r:id="rId4"/>
            </p:custDataLst>
          </p:nvPr>
        </p:nvSpPr>
        <p:spPr>
          <a:xfrm>
            <a:off x="944880" y="248603"/>
            <a:ext cx="2143760" cy="398780"/>
          </a:xfrm>
          <a:prstGeom prst="rect">
            <a:avLst/>
          </a:prstGeom>
          <a:noFill/>
        </p:spPr>
        <p:txBody>
          <a:bodyPr wrap="square" rtlCol="0">
            <a:spAutoFit/>
          </a:bodyPr>
          <a:p>
            <a:pPr algn="ctr"/>
            <a:r>
              <a:rPr lang="zh-CN" altLang="en-US" sz="2000" dirty="0" smtClean="0">
                <a:solidFill>
                  <a:schemeClr val="bg1"/>
                </a:solidFill>
                <a:latin typeface="汉仪粗宋简" panose="02010600000101010101" charset="-122"/>
                <a:ea typeface="汉仪粗宋简" panose="02010600000101010101" charset="-122"/>
                <a:cs typeface="+mn-ea"/>
                <a:sym typeface="+mn-lt"/>
              </a:rPr>
              <a:t>总结与展望</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cxnSp>
        <p:nvCxnSpPr>
          <p:cNvPr id="22" name="Docer Falling Dust PPT demo"/>
          <p:cNvCxnSpPr/>
          <p:nvPr>
            <p:custDataLst>
              <p:tags r:id="rId5"/>
            </p:custDataLst>
          </p:nvPr>
        </p:nvCxnSpPr>
        <p:spPr>
          <a:xfrm>
            <a:off x="3564890" y="2046605"/>
            <a:ext cx="2555875" cy="1905"/>
          </a:xfrm>
          <a:prstGeom prst="line">
            <a:avLst/>
          </a:prstGeom>
          <a:ln w="25400">
            <a:gradFill>
              <a:gsLst>
                <a:gs pos="0">
                  <a:schemeClr val="bg1">
                    <a:alpha val="0"/>
                  </a:schemeClr>
                </a:gs>
                <a:gs pos="8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 name="Docer Falling Dust PPT demo 8"/>
          <p:cNvSpPr/>
          <p:nvPr>
            <p:custDataLst>
              <p:tags r:id="rId6"/>
            </p:custDataLst>
          </p:nvPr>
        </p:nvSpPr>
        <p:spPr bwMode="auto">
          <a:xfrm>
            <a:off x="1473835" y="1499235"/>
            <a:ext cx="5069205" cy="2078990"/>
          </a:xfrm>
          <a:prstGeom prst="roundRect">
            <a:avLst>
              <a:gd name="adj" fmla="val 0"/>
            </a:avLst>
          </a:prstGeom>
          <a:ln w="25400">
            <a:gradFill>
              <a:gsLst>
                <a:gs pos="100000">
                  <a:schemeClr val="bg1"/>
                </a:gs>
                <a:gs pos="0">
                  <a:schemeClr val="accent1"/>
                </a:gs>
              </a:gsLst>
              <a:lin ang="0" scaled="0"/>
            </a:gra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20" name="Docer Falling Dust PPT demo 9"/>
          <p:cNvSpPr/>
          <p:nvPr>
            <p:custDataLst>
              <p:tags r:id="rId7"/>
            </p:custDataLst>
          </p:nvPr>
        </p:nvSpPr>
        <p:spPr>
          <a:xfrm>
            <a:off x="1636395" y="2127250"/>
            <a:ext cx="5075555" cy="138366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随着人工智能技术的迅猛发展，算法歧视问题日益显现并日趋严峻。未来，立法者和执法者需要密切关注并深入研究这一领域，不断制定和完善相关法律法规，以应对瞬息万变的技术和社会环境。</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28" name="Docer Falling Dust PPT demo 8"/>
          <p:cNvSpPr/>
          <p:nvPr>
            <p:custDataLst>
              <p:tags r:id="rId8"/>
            </p:custDataLst>
          </p:nvPr>
        </p:nvSpPr>
        <p:spPr bwMode="auto">
          <a:xfrm>
            <a:off x="7177405" y="1499235"/>
            <a:ext cx="751840" cy="2078990"/>
          </a:xfrm>
          <a:prstGeom prst="roundRect">
            <a:avLst>
              <a:gd name="adj" fmla="val 0"/>
            </a:avLst>
          </a:prstGeom>
          <a:solidFill>
            <a:schemeClr val="accent1"/>
          </a:solidFill>
          <a:ln w="19050">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4" name="Docer Falling Dust PPT demo 8"/>
          <p:cNvSpPr/>
          <p:nvPr>
            <p:custDataLst>
              <p:tags r:id="rId9"/>
            </p:custDataLst>
          </p:nvPr>
        </p:nvSpPr>
        <p:spPr>
          <a:xfrm>
            <a:off x="7294880" y="1792605"/>
            <a:ext cx="516890" cy="1521460"/>
          </a:xfrm>
          <a:prstGeom prst="rect">
            <a:avLst/>
          </a:prstGeom>
        </p:spPr>
        <p:txBody>
          <a:bodyPr vert="eaVert" wrap="square">
            <a:noAutofit/>
          </a:bodyPr>
          <a:p>
            <a:pPr algn="ctr">
              <a:lnSpc>
                <a:spcPct val="100000"/>
              </a:lnSpc>
            </a:pPr>
            <a:r>
              <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平等</a:t>
            </a:r>
            <a:r>
              <a:rPr lang="en-US" altLang="zh-CN"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 </a:t>
            </a:r>
            <a:r>
              <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自由</a:t>
            </a:r>
            <a:endParaRPr lang="zh-CN" altLang="en-US" sz="20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31" name="Docer Falling Dust PPT demo 8"/>
          <p:cNvSpPr/>
          <p:nvPr>
            <p:custDataLst>
              <p:tags r:id="rId10"/>
            </p:custDataLst>
          </p:nvPr>
        </p:nvSpPr>
        <p:spPr>
          <a:xfrm>
            <a:off x="6015355" y="1704340"/>
            <a:ext cx="759460" cy="534035"/>
          </a:xfrm>
          <a:prstGeom prst="rect">
            <a:avLst/>
          </a:prstGeom>
        </p:spPr>
        <p:txBody>
          <a:bodyPr wrap="square">
            <a:spAutoFit/>
          </a:bodyPr>
          <a:p>
            <a:pPr algn="ctr">
              <a:lnSpc>
                <a:spcPct val="120000"/>
              </a:lnSpc>
            </a:pPr>
            <a:r>
              <a:rPr lang="en-US" altLang="zh-CN"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01</a:t>
            </a:r>
            <a:endParaRPr lang="en-US" altLang="zh-CN"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7" name="Docer Falling Dust PPT demo 9"/>
          <p:cNvSpPr/>
          <p:nvPr>
            <p:custDataLst>
              <p:tags r:id="rId11"/>
            </p:custDataLst>
          </p:nvPr>
        </p:nvSpPr>
        <p:spPr>
          <a:xfrm>
            <a:off x="1644650" y="4571365"/>
            <a:ext cx="8529320" cy="1383665"/>
          </a:xfrm>
          <a:prstGeom prst="rect">
            <a:avLst/>
          </a:prstGeom>
        </p:spPr>
        <p:txBody>
          <a:bodyPr wrap="square">
            <a:spAutoFit/>
          </a:bodyPr>
          <a:p>
            <a:pPr marL="285750" indent="-285750" algn="l">
              <a:lnSpc>
                <a:spcPct val="150000"/>
              </a:lnSpc>
              <a:buFont typeface="Wingdings" panose="05000000000000000000" charset="0"/>
              <a:buChar char="ü"/>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研究和开发更加先进的法规编码技术，提高其自动化合规性检查的精准度和效率。</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a:p>
            <a:pPr marL="285750" indent="-285750" algn="l">
              <a:lnSpc>
                <a:spcPct val="150000"/>
              </a:lnSpc>
              <a:buFont typeface="Wingdings" panose="05000000000000000000" charset="0"/>
              <a:buChar char="ü"/>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推动跨学科合作，结合法律、计算机科学和社会学等多个领域的专业知识，共同应对算法歧视问题。</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a:p>
            <a:pPr marL="285750" indent="-285750" algn="l">
              <a:lnSpc>
                <a:spcPct val="150000"/>
              </a:lnSpc>
              <a:buFont typeface="Wingdings" panose="05000000000000000000" charset="0"/>
              <a:buChar char="ü"/>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加强国际合作，分享并借鉴各国在反歧视法律体系和技术实施方面的宝贵经验和成功案例，共同推动全球范围内人工智能技术的公平和正义应用。</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8" name="Docer Falling Dust PPT demo 8"/>
          <p:cNvSpPr/>
          <p:nvPr>
            <p:custDataLst>
              <p:tags r:id="rId12"/>
            </p:custDataLst>
          </p:nvPr>
        </p:nvSpPr>
        <p:spPr>
          <a:xfrm>
            <a:off x="1644582" y="4108054"/>
            <a:ext cx="2359797" cy="460375"/>
          </a:xfrm>
          <a:prstGeom prst="rect">
            <a:avLst/>
          </a:prstGeom>
        </p:spPr>
        <p:txBody>
          <a:bodyPr wrap="square">
            <a:spAutoFit/>
          </a:bodyPr>
          <a:p>
            <a:pPr algn="l">
              <a:lnSpc>
                <a:spcPct val="12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未来的研究聚焦</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9" name="Docer Falling Dust PPT demo 8"/>
          <p:cNvSpPr/>
          <p:nvPr>
            <p:custDataLst>
              <p:tags r:id="rId13"/>
            </p:custDataLst>
          </p:nvPr>
        </p:nvSpPr>
        <p:spPr bwMode="auto">
          <a:xfrm>
            <a:off x="1473835" y="3959860"/>
            <a:ext cx="9175115" cy="2078990"/>
          </a:xfrm>
          <a:prstGeom prst="roundRect">
            <a:avLst>
              <a:gd name="adj" fmla="val 0"/>
            </a:avLst>
          </a:prstGeom>
          <a:ln w="25400">
            <a:gradFill>
              <a:gsLst>
                <a:gs pos="100000">
                  <a:schemeClr val="accent2"/>
                </a:gs>
                <a:gs pos="50000">
                  <a:schemeClr val="bg1"/>
                </a:gs>
                <a:gs pos="0">
                  <a:schemeClr val="accent1"/>
                </a:gs>
              </a:gsLst>
              <a:lin ang="0" scaled="0"/>
            </a:gra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23" name="Docer Falling Dust PPT demo 8"/>
          <p:cNvSpPr/>
          <p:nvPr>
            <p:custDataLst>
              <p:tags r:id="rId14"/>
            </p:custDataLst>
          </p:nvPr>
        </p:nvSpPr>
        <p:spPr>
          <a:xfrm>
            <a:off x="9739630" y="4107815"/>
            <a:ext cx="759460" cy="534035"/>
          </a:xfrm>
          <a:prstGeom prst="rect">
            <a:avLst/>
          </a:prstGeom>
        </p:spPr>
        <p:txBody>
          <a:bodyPr wrap="square">
            <a:spAutoFit/>
          </a:bodyPr>
          <a:p>
            <a:pPr algn="ctr">
              <a:lnSpc>
                <a:spcPct val="120000"/>
              </a:lnSpc>
            </a:pPr>
            <a:r>
              <a:rPr lang="en-US" altLang="zh-CN" sz="24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02</a:t>
            </a:r>
            <a:endParaRPr lang="en-US" altLang="zh-CN" sz="24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30" name="Docer Falling Dust PPT demo 8"/>
          <p:cNvSpPr/>
          <p:nvPr>
            <p:custDataLst>
              <p:tags r:id="rId15"/>
            </p:custDataLst>
          </p:nvPr>
        </p:nvSpPr>
        <p:spPr>
          <a:xfrm>
            <a:off x="1636327" y="1586469"/>
            <a:ext cx="2359797" cy="460375"/>
          </a:xfrm>
          <a:prstGeom prst="rect">
            <a:avLst/>
          </a:prstGeom>
        </p:spPr>
        <p:txBody>
          <a:bodyPr wrap="square">
            <a:spAutoFit/>
          </a:bodyPr>
          <a:p>
            <a:pPr algn="l">
              <a:lnSpc>
                <a:spcPct val="12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总结</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37" name="Docer Falling Dust PPT demo"/>
          <p:cNvCxnSpPr/>
          <p:nvPr>
            <p:custDataLst>
              <p:tags r:id="rId16"/>
            </p:custDataLst>
          </p:nvPr>
        </p:nvCxnSpPr>
        <p:spPr>
          <a:xfrm flipV="1">
            <a:off x="4173855" y="4608195"/>
            <a:ext cx="6079490" cy="1905"/>
          </a:xfrm>
          <a:prstGeom prst="line">
            <a:avLst/>
          </a:prstGeom>
          <a:ln w="25400">
            <a:gradFill>
              <a:gsLst>
                <a:gs pos="0">
                  <a:schemeClr val="bg1">
                    <a:alpha val="0"/>
                  </a:schemeClr>
                </a:gs>
                <a:gs pos="100000">
                  <a:schemeClr val="bg1">
                    <a:lumMod val="85000"/>
                  </a:schemeClr>
                </a:gs>
              </a:gsLst>
              <a:lin ang="0" scaled="0"/>
            </a:gradFill>
          </a:ln>
        </p:spPr>
        <p:style>
          <a:lnRef idx="1">
            <a:schemeClr val="accent1"/>
          </a:lnRef>
          <a:fillRef idx="0">
            <a:schemeClr val="accent1"/>
          </a:fillRef>
          <a:effectRef idx="0">
            <a:schemeClr val="accent1"/>
          </a:effectRef>
          <a:fontRef idx="minor">
            <a:schemeClr val="tx1"/>
          </a:fontRef>
        </p:style>
      </p:cxnSp>
      <p:pic>
        <p:nvPicPr>
          <p:cNvPr id="35" name="图片 34" descr="a38aea4f3647493a119011b01a0e9a1"/>
          <p:cNvPicPr>
            <a:picLocks noChangeAspect="1"/>
          </p:cNvPicPr>
          <p:nvPr/>
        </p:nvPicPr>
        <p:blipFill>
          <a:blip r:embed="rId17"/>
          <a:stretch>
            <a:fillRect/>
          </a:stretch>
        </p:blipFill>
        <p:spPr>
          <a:xfrm>
            <a:off x="8220075" y="1486535"/>
            <a:ext cx="2422525" cy="2090420"/>
          </a:xfrm>
          <a:prstGeom prst="rect">
            <a:avLst/>
          </a:prstGeom>
        </p:spPr>
      </p:pic>
    </p:spTree>
  </p:cSld>
  <p:clrMapOvr>
    <a:masterClrMapping/>
  </p:clrMapOvr>
  <p:timing>
    <p:tnLst>
      <p:par>
        <p:cTn id="1" dur="indefinite" restart="never" nodeType="tmRoot"/>
      </p:par>
    </p:tnLst>
    <p:bldLst>
      <p:bldP spid="34" grpId="0"/>
      <p:bldP spid="20" grpId="0"/>
      <p:bldP spid="4" grpId="0"/>
      <p:bldP spid="31" grpId="0"/>
      <p:bldP spid="7" grpId="0"/>
      <p:bldP spid="8" grpId="0"/>
      <p:bldP spid="23" grpId="0"/>
      <p:bldP spid="3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7" name="圆角矩形 66"/>
          <p:cNvSpPr/>
          <p:nvPr/>
        </p:nvSpPr>
        <p:spPr>
          <a:xfrm>
            <a:off x="823595" y="252413"/>
            <a:ext cx="2362200" cy="38862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6</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4" name="文本框 33"/>
          <p:cNvSpPr txBox="1"/>
          <p:nvPr>
            <p:custDataLst>
              <p:tags r:id="rId4"/>
            </p:custDataLst>
          </p:nvPr>
        </p:nvSpPr>
        <p:spPr>
          <a:xfrm>
            <a:off x="944880" y="248603"/>
            <a:ext cx="2143760" cy="398780"/>
          </a:xfrm>
          <a:prstGeom prst="rect">
            <a:avLst/>
          </a:prstGeom>
          <a:noFill/>
        </p:spPr>
        <p:txBody>
          <a:bodyPr wrap="square" rtlCol="0">
            <a:spAutoFit/>
          </a:bodyPr>
          <a:p>
            <a:pPr algn="ctr"/>
            <a:r>
              <a:rPr lang="zh-CN" altLang="en-US" sz="2000" dirty="0" smtClean="0">
                <a:solidFill>
                  <a:schemeClr val="bg1"/>
                </a:solidFill>
                <a:latin typeface="汉仪粗宋简" panose="02010600000101010101" charset="-122"/>
                <a:ea typeface="汉仪粗宋简" panose="02010600000101010101" charset="-122"/>
                <a:cs typeface="+mn-ea"/>
                <a:sym typeface="+mn-lt"/>
              </a:rPr>
              <a:t>参考文献</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5" name="矩形 4"/>
          <p:cNvSpPr/>
          <p:nvPr>
            <p:custDataLst>
              <p:tags r:id="rId5"/>
            </p:custDataLst>
          </p:nvPr>
        </p:nvSpPr>
        <p:spPr>
          <a:xfrm>
            <a:off x="1453917" y="1755915"/>
            <a:ext cx="9517795" cy="4495165"/>
          </a:xfrm>
          <a:prstGeom prst="rect">
            <a:avLst/>
          </a:prstGeom>
        </p:spPr>
        <p:txBody>
          <a:bodyPr wrap="square" lIns="91416" tIns="45708" rIns="91416" bIns="45708">
            <a:spAutoFit/>
          </a:bodyPr>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a:t>
            </a:r>
            <a:r>
              <a:rPr altLang="zh-CN" sz="1465" dirty="0">
                <a:latin typeface="汉仪旗黑-55简" panose="00020600040101010101" charset="-128"/>
                <a:ea typeface="汉仪旗黑-55简" panose="00020600040101010101" charset="-128"/>
                <a:cs typeface="汉仪旗黑-55简" panose="00020600040101010101" charset="-128"/>
                <a:sym typeface="+mn-lt"/>
              </a:rPr>
              <a:t>Wachter S. The theory of artificial immutability: Protecting algorithmic groups under anti-discrimination law[J]. Tul. L. Rev., 2022, 97: 149.</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[2]</a:t>
            </a:r>
            <a:r>
              <a:rPr altLang="zh-CN" sz="1465" dirty="0">
                <a:latin typeface="汉仪旗黑-55简" panose="00020600040101010101" charset="-128"/>
                <a:ea typeface="汉仪旗黑-55简" panose="00020600040101010101" charset="-128"/>
                <a:cs typeface="汉仪旗黑-55简" panose="00020600040101010101" charset="-128"/>
                <a:sym typeface="+mn-lt"/>
              </a:rPr>
              <a:t>Mann M, Matzner T. Challenging algorithmic profiling: The limits of data protection and anti-discrimination in responding to emergent discrimination[J]. Big Data &amp; Society, 2019, 6(2): 2053951719895805.</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[3]</a:t>
            </a:r>
            <a:r>
              <a:rPr altLang="zh-CN" sz="1465" dirty="0">
                <a:latin typeface="汉仪旗黑-55简" panose="00020600040101010101" charset="-128"/>
                <a:ea typeface="汉仪旗黑-55简" panose="00020600040101010101" charset="-128"/>
                <a:cs typeface="汉仪旗黑-55简" panose="00020600040101010101" charset="-128"/>
                <a:sym typeface="+mn-lt"/>
              </a:rPr>
              <a:t>Mann M, Matzner T. Challenging algorithmic profiling: The limits of data protection and anti-discrimination in responding to emergent discrimination[J]. Big Data &amp; Society, 2019, 6(2): 2053951719895805.</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[4]</a:t>
            </a:r>
            <a:r>
              <a:rPr altLang="zh-CN" sz="1465" dirty="0">
                <a:latin typeface="汉仪旗黑-55简" panose="00020600040101010101" charset="-128"/>
                <a:ea typeface="汉仪旗黑-55简" panose="00020600040101010101" charset="-128"/>
                <a:cs typeface="汉仪旗黑-55简" panose="00020600040101010101" charset="-128"/>
                <a:sym typeface="+mn-lt"/>
              </a:rPr>
              <a:t>Leese M. The new profiling: Algorithms, black boxes, and the failure of anti-discriminatory safeguards in the European Union[J]. Security Dialogue, 2014, 45(5): 494-511.</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[5]</a:t>
            </a:r>
            <a:r>
              <a:rPr altLang="zh-CN" sz="1465" dirty="0">
                <a:latin typeface="汉仪旗黑-55简" panose="00020600040101010101" charset="-128"/>
                <a:ea typeface="汉仪旗黑-55简" panose="00020600040101010101" charset="-128"/>
                <a:cs typeface="汉仪旗黑-55简" panose="00020600040101010101" charset="-128"/>
                <a:sym typeface="+mn-lt"/>
              </a:rPr>
              <a:t>Graham J. Risk of discrimination in AI systems: Evaluating the effectiveness of current legal safeguards in tackling algorithmic discrimination[M]//FinTech, Artificial Intelligence and the Law. Routledge, 2021: 211-229.</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[6]</a:t>
            </a:r>
            <a:r>
              <a:rPr altLang="zh-CN" sz="1465" dirty="0">
                <a:latin typeface="汉仪旗黑-55简" panose="00020600040101010101" charset="-128"/>
                <a:ea typeface="汉仪旗黑-55简" panose="00020600040101010101" charset="-128"/>
                <a:cs typeface="汉仪旗黑-55简" panose="00020600040101010101" charset="-128"/>
                <a:sym typeface="+mn-lt"/>
              </a:rPr>
              <a:t>Nachbar T B. Algorithmic fairness, algorithmic discrimination[J]. Fla. St. UL Rev., 2020, 48: 509.</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[7]</a:t>
            </a:r>
            <a:r>
              <a:rPr altLang="zh-CN" sz="1465" dirty="0">
                <a:latin typeface="汉仪旗黑-55简" panose="00020600040101010101" charset="-128"/>
                <a:ea typeface="汉仪旗黑-55简" panose="00020600040101010101" charset="-128"/>
                <a:cs typeface="汉仪旗黑-55简" panose="00020600040101010101" charset="-128"/>
                <a:sym typeface="+mn-lt"/>
              </a:rPr>
              <a:t>刘雷.平等视角下算法治理歧视及其反歧视措施均衡[J].湘江青年法学, 2021(1):58-74.</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[8]</a:t>
            </a:r>
            <a:r>
              <a:rPr altLang="zh-CN" sz="1465" dirty="0">
                <a:latin typeface="汉仪旗黑-55简" panose="00020600040101010101" charset="-128"/>
                <a:ea typeface="汉仪旗黑-55简" panose="00020600040101010101" charset="-128"/>
                <a:cs typeface="汉仪旗黑-55简" panose="00020600040101010101" charset="-128"/>
                <a:sym typeface="+mn-lt"/>
              </a:rPr>
              <a:t>张欣,宋雨鑫.人工智能时代算法性别歧视的类型界分与公平治理[J].复印报刊资料:妇女研究, 2022(5):14.</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[9]</a:t>
            </a:r>
            <a:r>
              <a:rPr altLang="zh-CN" sz="1465" dirty="0">
                <a:latin typeface="汉仪旗黑-55简" panose="00020600040101010101" charset="-128"/>
                <a:ea typeface="汉仪旗黑-55简" panose="00020600040101010101" charset="-128"/>
                <a:cs typeface="汉仪旗黑-55简" panose="00020600040101010101" charset="-128"/>
                <a:sym typeface="+mn-lt"/>
              </a:rPr>
              <a:t>刘雪丹.网络平台算法歧视的法律规制[D].华南理工大学,2021.</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[10]</a:t>
            </a:r>
            <a:r>
              <a:rPr altLang="zh-CN" sz="1465" dirty="0">
                <a:latin typeface="汉仪旗黑-55简" panose="00020600040101010101" charset="-128"/>
                <a:ea typeface="汉仪旗黑-55简" panose="00020600040101010101" charset="-128"/>
                <a:cs typeface="汉仪旗黑-55简" panose="00020600040101010101" charset="-128"/>
                <a:sym typeface="+mn-lt"/>
              </a:rPr>
              <a:t>丁晓东.算法与歧视从美国教育平权案看算法伦理与法律解释[J].复印报刊资料：法理学．法史学, 2018(4):12.</a:t>
            </a:r>
            <a:endParaRPr lang="zh-CN" altLang="zh-CN" sz="1465" dirty="0">
              <a:latin typeface="汉仪旗黑-55简" panose="00020600040101010101" charset="-128"/>
              <a:ea typeface="汉仪旗黑-55简" panose="00020600040101010101" charset="-128"/>
              <a:cs typeface="汉仪旗黑-55简" panose="00020600040101010101" charset="-128"/>
              <a:sym typeface="+mn-lt"/>
            </a:endParaRPr>
          </a:p>
        </p:txBody>
      </p:sp>
      <p:sp>
        <p:nvSpPr>
          <p:cNvPr id="2" name="Docer Falling Dust PPT demo 8"/>
          <p:cNvSpPr/>
          <p:nvPr>
            <p:custDataLst>
              <p:tags r:id="rId6"/>
            </p:custDataLst>
          </p:nvPr>
        </p:nvSpPr>
        <p:spPr bwMode="auto">
          <a:xfrm>
            <a:off x="968375" y="1350010"/>
            <a:ext cx="10296525" cy="4979035"/>
          </a:xfrm>
          <a:prstGeom prst="roundRect">
            <a:avLst>
              <a:gd name="adj" fmla="val 0"/>
            </a:avLst>
          </a:prstGeom>
          <a:ln w="25400">
            <a:gradFill>
              <a:gsLst>
                <a:gs pos="100000">
                  <a:schemeClr val="accent1"/>
                </a:gs>
                <a:gs pos="50000">
                  <a:schemeClr val="bg1"/>
                </a:gs>
                <a:gs pos="0">
                  <a:schemeClr val="accent1"/>
                </a:gs>
              </a:gsLst>
              <a:lin ang="0" scaled="0"/>
            </a:gra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Tree>
  </p:cSld>
  <p:clrMapOvr>
    <a:masterClrMapping/>
  </p:clrMapOvr>
  <p:timing>
    <p:tnLst>
      <p:par>
        <p:cTn id="1" dur="indefinite" restart="never" nodeType="tmRoot"/>
      </p:par>
    </p:tnLst>
    <p:bldLst>
      <p:bldP spid="34"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7" name="圆角矩形 66"/>
          <p:cNvSpPr/>
          <p:nvPr/>
        </p:nvSpPr>
        <p:spPr>
          <a:xfrm>
            <a:off x="823595" y="252413"/>
            <a:ext cx="2362200" cy="38862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6</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4" name="文本框 33"/>
          <p:cNvSpPr txBox="1"/>
          <p:nvPr>
            <p:custDataLst>
              <p:tags r:id="rId4"/>
            </p:custDataLst>
          </p:nvPr>
        </p:nvSpPr>
        <p:spPr>
          <a:xfrm>
            <a:off x="944880" y="248603"/>
            <a:ext cx="2143760" cy="398780"/>
          </a:xfrm>
          <a:prstGeom prst="rect">
            <a:avLst/>
          </a:prstGeom>
          <a:noFill/>
        </p:spPr>
        <p:txBody>
          <a:bodyPr wrap="square" rtlCol="0">
            <a:spAutoFit/>
          </a:bodyPr>
          <a:p>
            <a:pPr algn="ctr"/>
            <a:r>
              <a:rPr lang="zh-CN" altLang="en-US" sz="2000" dirty="0" smtClean="0">
                <a:solidFill>
                  <a:schemeClr val="bg1"/>
                </a:solidFill>
                <a:latin typeface="汉仪粗宋简" panose="02010600000101010101" charset="-122"/>
                <a:ea typeface="汉仪粗宋简" panose="02010600000101010101" charset="-122"/>
                <a:cs typeface="+mn-ea"/>
                <a:sym typeface="+mn-lt"/>
              </a:rPr>
              <a:t>参考文献</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5" name="矩形 4"/>
          <p:cNvSpPr/>
          <p:nvPr>
            <p:custDataLst>
              <p:tags r:id="rId5"/>
            </p:custDataLst>
          </p:nvPr>
        </p:nvSpPr>
        <p:spPr>
          <a:xfrm>
            <a:off x="1453917" y="1755915"/>
            <a:ext cx="9517795" cy="3613785"/>
          </a:xfrm>
          <a:prstGeom prst="rect">
            <a:avLst/>
          </a:prstGeom>
        </p:spPr>
        <p:txBody>
          <a:bodyPr wrap="square" lIns="91416" tIns="45708" rIns="91416" bIns="45708">
            <a:spAutoFit/>
          </a:bodyPr>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[11]</a:t>
            </a:r>
            <a:r>
              <a:rPr altLang="zh-CN" sz="1465" dirty="0">
                <a:latin typeface="汉仪旗黑-55简" panose="00020600040101010101" charset="-128"/>
                <a:ea typeface="汉仪旗黑-55简" panose="00020600040101010101" charset="-128"/>
                <a:cs typeface="汉仪旗黑-55简" panose="00020600040101010101" charset="-128"/>
                <a:sym typeface="+mn-lt"/>
              </a:rPr>
              <a:t>官极,方望,应明生.确定量子机器学习算法不公平性因素的方法,系统和设备:CN202210872317.9[P].CN202210872317.9[2024-06-05].</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[12]</a:t>
            </a:r>
            <a:r>
              <a:rPr altLang="zh-CN" sz="1465" dirty="0">
                <a:latin typeface="汉仪旗黑-55简" panose="00020600040101010101" charset="-128"/>
                <a:ea typeface="汉仪旗黑-55简" panose="00020600040101010101" charset="-128"/>
                <a:cs typeface="汉仪旗黑-55简" panose="00020600040101010101" charset="-128"/>
                <a:sym typeface="+mn-lt"/>
              </a:rPr>
              <a:t>严景.人工智能中的算法歧视与应对——以某公司人工智能简历筛选系统性别歧视为视角[J].法制博览, 2019(14):2.DOI:CNKI:SUN:FBZX.0.2019-14-056.</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[13]</a:t>
            </a:r>
            <a:r>
              <a:rPr altLang="zh-CN" sz="1465" dirty="0">
                <a:latin typeface="汉仪旗黑-55简" panose="00020600040101010101" charset="-128"/>
                <a:ea typeface="汉仪旗黑-55简" panose="00020600040101010101" charset="-128"/>
                <a:cs typeface="汉仪旗黑-55简" panose="00020600040101010101" charset="-128"/>
                <a:sym typeface="+mn-lt"/>
              </a:rPr>
              <a:t>卜素.人工智能中的"算法歧视"问题及其审查标准[J].山西大学学报：哲学社会科学版, 2019, 42(4):6.DOI:CNKI:SUN:SXDD.0.2019-04-016.</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[14]</a:t>
            </a:r>
            <a:r>
              <a:rPr altLang="zh-CN" sz="1465" dirty="0">
                <a:latin typeface="汉仪旗黑-55简" panose="00020600040101010101" charset="-128"/>
                <a:ea typeface="汉仪旗黑-55简" panose="00020600040101010101" charset="-128"/>
                <a:cs typeface="汉仪旗黑-55简" panose="00020600040101010101" charset="-128"/>
                <a:sym typeface="+mn-lt"/>
              </a:rPr>
              <a:t>朴毅.人工智能的价值非中立性及其应对[J].[2024-06-05].</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[15]</a:t>
            </a:r>
            <a:r>
              <a:rPr altLang="zh-CN" sz="1465" dirty="0">
                <a:latin typeface="汉仪旗黑-55简" panose="00020600040101010101" charset="-128"/>
                <a:ea typeface="汉仪旗黑-55简" panose="00020600040101010101" charset="-128"/>
                <a:cs typeface="汉仪旗黑-55简" panose="00020600040101010101" charset="-128"/>
                <a:sym typeface="+mn-lt"/>
              </a:rPr>
              <a:t>徐琳.人工智能推算技术中的平等权问题之探讨[J].法学评论, 2019, 37(3):10.DOI:CNKI:SUN:FXPL.0.2019-03-013.</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[16]</a:t>
            </a:r>
            <a:r>
              <a:rPr altLang="zh-CN" sz="1465" dirty="0">
                <a:latin typeface="汉仪旗黑-55简" panose="00020600040101010101" charset="-128"/>
                <a:ea typeface="汉仪旗黑-55简" panose="00020600040101010101" charset="-128"/>
                <a:cs typeface="汉仪旗黑-55简" panose="00020600040101010101" charset="-128"/>
                <a:sym typeface="+mn-lt"/>
              </a:rPr>
              <a:t>刘雪丹.网络平台算法歧视的法律规制[D].华南理工大学,2021.</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[17]</a:t>
            </a:r>
            <a:r>
              <a:rPr altLang="zh-CN" sz="1465" dirty="0">
                <a:latin typeface="汉仪旗黑-55简" panose="00020600040101010101" charset="-128"/>
                <a:ea typeface="汉仪旗黑-55简" panose="00020600040101010101" charset="-128"/>
                <a:cs typeface="汉仪旗黑-55简" panose="00020600040101010101" charset="-128"/>
                <a:sym typeface="+mn-lt"/>
              </a:rPr>
              <a:t>姜野.算法的法律规制研究[D].吉林大学[2024-06-05].</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a:p>
            <a:pPr>
              <a:lnSpc>
                <a:spcPct val="130000"/>
              </a:lnSpc>
              <a:spcBef>
                <a:spcPts val="0"/>
              </a:spcBef>
              <a:spcAft>
                <a:spcPts val="0"/>
              </a:spcAft>
            </a:pPr>
            <a:r>
              <a:rPr lang="en-US" altLang="zh-CN" sz="1465" dirty="0">
                <a:latin typeface="汉仪旗黑-55简" panose="00020600040101010101" charset="-128"/>
                <a:ea typeface="汉仪旗黑-55简" panose="00020600040101010101" charset="-128"/>
                <a:cs typeface="汉仪旗黑-55简" panose="00020600040101010101" charset="-128"/>
                <a:sym typeface="+mn-lt"/>
              </a:rPr>
              <a:t>[18]</a:t>
            </a:r>
            <a:r>
              <a:rPr altLang="zh-CN" sz="1465" dirty="0">
                <a:latin typeface="汉仪旗黑-55简" panose="00020600040101010101" charset="-128"/>
                <a:ea typeface="汉仪旗黑-55简" panose="00020600040101010101" charset="-128"/>
                <a:cs typeface="汉仪旗黑-55简" panose="00020600040101010101" charset="-128"/>
                <a:sym typeface="+mn-lt"/>
              </a:rPr>
              <a:t>衣俊霖.数字孪生时代的法律与问责——通过技术标准透视算法黑箱[J].东方法学, 2021(4):16.</a:t>
            </a:r>
            <a:endParaRPr altLang="zh-CN" sz="1465" dirty="0">
              <a:latin typeface="汉仪旗黑-55简" panose="00020600040101010101" charset="-128"/>
              <a:ea typeface="汉仪旗黑-55简" panose="00020600040101010101" charset="-128"/>
              <a:cs typeface="汉仪旗黑-55简" panose="00020600040101010101" charset="-128"/>
              <a:sym typeface="+mn-lt"/>
            </a:endParaRPr>
          </a:p>
        </p:txBody>
      </p:sp>
      <p:sp>
        <p:nvSpPr>
          <p:cNvPr id="2" name="Docer Falling Dust PPT demo 8"/>
          <p:cNvSpPr/>
          <p:nvPr>
            <p:custDataLst>
              <p:tags r:id="rId6"/>
            </p:custDataLst>
          </p:nvPr>
        </p:nvSpPr>
        <p:spPr bwMode="auto">
          <a:xfrm>
            <a:off x="968375" y="1350010"/>
            <a:ext cx="10296525" cy="4979035"/>
          </a:xfrm>
          <a:prstGeom prst="roundRect">
            <a:avLst>
              <a:gd name="adj" fmla="val 0"/>
            </a:avLst>
          </a:prstGeom>
          <a:ln w="25400">
            <a:gradFill>
              <a:gsLst>
                <a:gs pos="100000">
                  <a:schemeClr val="accent1"/>
                </a:gs>
                <a:gs pos="50000">
                  <a:schemeClr val="bg1"/>
                </a:gs>
                <a:gs pos="0">
                  <a:schemeClr val="accent1"/>
                </a:gs>
              </a:gsLst>
              <a:lin ang="0" scaled="0"/>
            </a:gra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Tree>
  </p:cSld>
  <p:clrMapOvr>
    <a:masterClrMapping/>
  </p:clrMapOvr>
  <p:timing>
    <p:tnLst>
      <p:par>
        <p:cTn id="1" dur="indefinite" restart="never" nodeType="tmRoot"/>
      </p:par>
    </p:tnLst>
    <p:bldLst>
      <p:bldP spid="34" grpId="0"/>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3470910" y="1181100"/>
            <a:ext cx="5262880" cy="3605530"/>
            <a:chOff x="2364" y="6776"/>
            <a:chExt cx="1336" cy="915"/>
          </a:xfrm>
          <a:solidFill>
            <a:schemeClr val="bg1">
              <a:lumMod val="95000"/>
            </a:schemeClr>
          </a:solidFill>
        </p:grpSpPr>
        <p:sp>
          <p:nvSpPr>
            <p:cNvPr id="28" name="Freeform 14"/>
            <p:cNvSpPr/>
            <p:nvPr>
              <p:custDataLst>
                <p:tags r:id="rId1"/>
              </p:custDataLst>
            </p:nvPr>
          </p:nvSpPr>
          <p:spPr bwMode="auto">
            <a:xfrm>
              <a:off x="2364" y="6776"/>
              <a:ext cx="1336" cy="622"/>
            </a:xfrm>
            <a:custGeom>
              <a:avLst/>
              <a:gdLst>
                <a:gd name="T0" fmla="*/ 120 w 250"/>
                <a:gd name="T1" fmla="*/ 2 h 116"/>
                <a:gd name="T2" fmla="*/ 3 w 250"/>
                <a:gd name="T3" fmla="*/ 55 h 116"/>
                <a:gd name="T4" fmla="*/ 3 w 250"/>
                <a:gd name="T5" fmla="*/ 62 h 116"/>
                <a:gd name="T6" fmla="*/ 120 w 250"/>
                <a:gd name="T7" fmla="*/ 115 h 116"/>
                <a:gd name="T8" fmla="*/ 131 w 250"/>
                <a:gd name="T9" fmla="*/ 115 h 116"/>
                <a:gd name="T10" fmla="*/ 247 w 250"/>
                <a:gd name="T11" fmla="*/ 62 h 116"/>
                <a:gd name="T12" fmla="*/ 247 w 250"/>
                <a:gd name="T13" fmla="*/ 55 h 116"/>
                <a:gd name="T14" fmla="*/ 131 w 250"/>
                <a:gd name="T15" fmla="*/ 2 h 116"/>
                <a:gd name="T16" fmla="*/ 120 w 250"/>
                <a:gd name="T17"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116">
                  <a:moveTo>
                    <a:pt x="120" y="2"/>
                  </a:moveTo>
                  <a:cubicBezTo>
                    <a:pt x="3" y="55"/>
                    <a:pt x="3" y="55"/>
                    <a:pt x="3" y="55"/>
                  </a:cubicBezTo>
                  <a:cubicBezTo>
                    <a:pt x="0" y="56"/>
                    <a:pt x="0" y="60"/>
                    <a:pt x="3" y="62"/>
                  </a:cubicBezTo>
                  <a:cubicBezTo>
                    <a:pt x="120" y="115"/>
                    <a:pt x="120" y="115"/>
                    <a:pt x="120" y="115"/>
                  </a:cubicBezTo>
                  <a:cubicBezTo>
                    <a:pt x="123" y="116"/>
                    <a:pt x="127" y="116"/>
                    <a:pt x="131" y="115"/>
                  </a:cubicBezTo>
                  <a:cubicBezTo>
                    <a:pt x="247" y="62"/>
                    <a:pt x="247" y="62"/>
                    <a:pt x="247" y="62"/>
                  </a:cubicBezTo>
                  <a:cubicBezTo>
                    <a:pt x="250" y="60"/>
                    <a:pt x="250" y="56"/>
                    <a:pt x="247" y="55"/>
                  </a:cubicBezTo>
                  <a:cubicBezTo>
                    <a:pt x="131" y="2"/>
                    <a:pt x="131" y="2"/>
                    <a:pt x="131" y="2"/>
                  </a:cubicBezTo>
                  <a:cubicBezTo>
                    <a:pt x="127" y="0"/>
                    <a:pt x="123" y="0"/>
                    <a:pt x="120"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sp>
          <p:nvSpPr>
            <p:cNvPr id="30" name="Freeform 16"/>
            <p:cNvSpPr/>
            <p:nvPr>
              <p:custDataLst>
                <p:tags r:id="rId2"/>
              </p:custDataLst>
            </p:nvPr>
          </p:nvSpPr>
          <p:spPr bwMode="auto">
            <a:xfrm>
              <a:off x="2583" y="7241"/>
              <a:ext cx="893" cy="450"/>
            </a:xfrm>
            <a:custGeom>
              <a:avLst/>
              <a:gdLst>
                <a:gd name="T0" fmla="*/ 95 w 167"/>
                <a:gd name="T1" fmla="*/ 33 h 84"/>
                <a:gd name="T2" fmla="*/ 84 w 167"/>
                <a:gd name="T3" fmla="*/ 36 h 84"/>
                <a:gd name="T4" fmla="*/ 73 w 167"/>
                <a:gd name="T5" fmla="*/ 33 h 84"/>
                <a:gd name="T6" fmla="*/ 0 w 167"/>
                <a:gd name="T7" fmla="*/ 0 h 84"/>
                <a:gd name="T8" fmla="*/ 0 w 167"/>
                <a:gd name="T9" fmla="*/ 50 h 84"/>
                <a:gd name="T10" fmla="*/ 84 w 167"/>
                <a:gd name="T11" fmla="*/ 84 h 84"/>
                <a:gd name="T12" fmla="*/ 167 w 167"/>
                <a:gd name="T13" fmla="*/ 50 h 84"/>
                <a:gd name="T14" fmla="*/ 167 w 167"/>
                <a:gd name="T15" fmla="*/ 1 h 84"/>
                <a:gd name="T16" fmla="*/ 95 w 167"/>
                <a:gd name="T17" fmla="*/ 3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84">
                  <a:moveTo>
                    <a:pt x="95" y="33"/>
                  </a:moveTo>
                  <a:cubicBezTo>
                    <a:pt x="92" y="35"/>
                    <a:pt x="88" y="36"/>
                    <a:pt x="84" y="36"/>
                  </a:cubicBezTo>
                  <a:cubicBezTo>
                    <a:pt x="80" y="36"/>
                    <a:pt x="77" y="35"/>
                    <a:pt x="73" y="33"/>
                  </a:cubicBezTo>
                  <a:cubicBezTo>
                    <a:pt x="0" y="0"/>
                    <a:pt x="0" y="0"/>
                    <a:pt x="0" y="0"/>
                  </a:cubicBezTo>
                  <a:cubicBezTo>
                    <a:pt x="0" y="50"/>
                    <a:pt x="0" y="50"/>
                    <a:pt x="0" y="50"/>
                  </a:cubicBezTo>
                  <a:cubicBezTo>
                    <a:pt x="0" y="69"/>
                    <a:pt x="38" y="84"/>
                    <a:pt x="84" y="84"/>
                  </a:cubicBezTo>
                  <a:cubicBezTo>
                    <a:pt x="130" y="84"/>
                    <a:pt x="167" y="69"/>
                    <a:pt x="167" y="50"/>
                  </a:cubicBezTo>
                  <a:cubicBezTo>
                    <a:pt x="167" y="1"/>
                    <a:pt x="167" y="1"/>
                    <a:pt x="167" y="1"/>
                  </a:cubicBezTo>
                  <a:lnTo>
                    <a:pt x="95"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grpSp>
      <p:sp>
        <p:nvSpPr>
          <p:cNvPr id="17" name="Freeform 15"/>
          <p:cNvSpPr/>
          <p:nvPr/>
        </p:nvSpPr>
        <p:spPr bwMode="auto">
          <a:xfrm>
            <a:off x="3175" y="5899150"/>
            <a:ext cx="3629025" cy="969645"/>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25" name="组合 24"/>
          <p:cNvGrpSpPr/>
          <p:nvPr/>
        </p:nvGrpSpPr>
        <p:grpSpPr>
          <a:xfrm>
            <a:off x="2845866" y="5722202"/>
            <a:ext cx="625153" cy="626461"/>
            <a:chOff x="3136787" y="5505123"/>
            <a:chExt cx="625153" cy="626461"/>
          </a:xfrm>
        </p:grpSpPr>
        <p:sp>
          <p:nvSpPr>
            <p:cNvPr id="18" name="Oval 16"/>
            <p:cNvSpPr>
              <a:spLocks noChangeArrowheads="1"/>
            </p:cNvSpPr>
            <p:nvPr/>
          </p:nvSpPr>
          <p:spPr bwMode="auto">
            <a:xfrm>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24" name="组合 23"/>
          <p:cNvGrpSpPr/>
          <p:nvPr/>
        </p:nvGrpSpPr>
        <p:grpSpPr>
          <a:xfrm>
            <a:off x="9688830" y="5420995"/>
            <a:ext cx="908050" cy="910590"/>
            <a:chOff x="5479149" y="5548282"/>
            <a:chExt cx="965194" cy="967810"/>
          </a:xfrm>
        </p:grpSpPr>
        <p:sp>
          <p:nvSpPr>
            <p:cNvPr id="20" name="Oval 18"/>
            <p:cNvSpPr>
              <a:spLocks noChangeArrowheads="1"/>
            </p:cNvSpPr>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21" name="Oval 19"/>
            <p:cNvSpPr>
              <a:spLocks noChangeArrowheads="1"/>
            </p:cNvSpPr>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2" name="文本框 1"/>
          <p:cNvSpPr txBox="1"/>
          <p:nvPr>
            <p:custDataLst>
              <p:tags r:id="rId3"/>
            </p:custDataLst>
          </p:nvPr>
        </p:nvSpPr>
        <p:spPr>
          <a:xfrm>
            <a:off x="2658110" y="2197667"/>
            <a:ext cx="6888480" cy="1106805"/>
          </a:xfrm>
          <a:prstGeom prst="rect">
            <a:avLst/>
          </a:prstGeom>
          <a:noFill/>
        </p:spPr>
        <p:txBody>
          <a:bodyPr wrap="none" rtlCol="0">
            <a:spAutoFit/>
          </a:bodyPr>
          <a:lstStyle/>
          <a:p>
            <a:pPr algn="ctr"/>
            <a:r>
              <a:rPr lang="zh-CN" altLang="en-US" sz="66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汉仪粗宋简" panose="02010600000101010101" charset="-122"/>
                <a:sym typeface="+mn-lt"/>
              </a:rPr>
              <a:t>欢迎批评与指正！</a:t>
            </a:r>
            <a:endParaRPr lang="zh-CN" altLang="en-US" sz="66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汉仪粗宋简" panose="02010600000101010101" charset="-122"/>
              <a:ea typeface="汉仪粗宋简" panose="02010600000101010101" charset="-122"/>
              <a:cs typeface="汉仪粗宋简" panose="02010600000101010101" charset="-122"/>
              <a:sym typeface="+mn-lt"/>
            </a:endParaRPr>
          </a:p>
        </p:txBody>
      </p:sp>
      <p:grpSp>
        <p:nvGrpSpPr>
          <p:cNvPr id="12" name="组合 11"/>
          <p:cNvGrpSpPr/>
          <p:nvPr/>
        </p:nvGrpSpPr>
        <p:grpSpPr>
          <a:xfrm>
            <a:off x="413385" y="441257"/>
            <a:ext cx="359410" cy="177165"/>
            <a:chOff x="651" y="617"/>
            <a:chExt cx="566" cy="279"/>
          </a:xfrm>
        </p:grpSpPr>
        <p:sp>
          <p:nvSpPr>
            <p:cNvPr id="10" name="圆角矩形 9"/>
            <p:cNvSpPr/>
            <p:nvPr/>
          </p:nvSpPr>
          <p:spPr>
            <a:xfrm>
              <a:off x="651" y="617"/>
              <a:ext cx="567" cy="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1" name="圆角矩形 10"/>
            <p:cNvSpPr/>
            <p:nvPr/>
          </p:nvSpPr>
          <p:spPr>
            <a:xfrm>
              <a:off x="651" y="840"/>
              <a:ext cx="567" cy="57"/>
            </a:xfrm>
            <a:prstGeom prst="roundRect">
              <a:avLst/>
            </a:prstGeom>
            <a:noFill/>
            <a:ln w="19050">
              <a:solidFill>
                <a:schemeClr val="accent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48" name="组合 47"/>
          <p:cNvGrpSpPr/>
          <p:nvPr/>
        </p:nvGrpSpPr>
        <p:grpSpPr>
          <a:xfrm>
            <a:off x="11328400" y="4028440"/>
            <a:ext cx="322580" cy="1576070"/>
            <a:chOff x="18027" y="5881"/>
            <a:chExt cx="508" cy="2482"/>
          </a:xfrm>
        </p:grpSpPr>
        <p:sp>
          <p:nvSpPr>
            <p:cNvPr id="35" name="椭圆 34"/>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6" name="椭圆 35"/>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7" name="椭圆 36"/>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8" name="椭圆 37"/>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9" name="椭圆 38"/>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0" name="椭圆 39"/>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2" name="椭圆 41"/>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3" name="椭圆 42"/>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4" name="椭圆 43"/>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椭圆 44"/>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6" name="椭圆 45"/>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7" name="椭圆 46"/>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49" name="组合 48"/>
          <p:cNvGrpSpPr/>
          <p:nvPr/>
        </p:nvGrpSpPr>
        <p:grpSpPr>
          <a:xfrm rot="5400000">
            <a:off x="1340485" y="5603240"/>
            <a:ext cx="322580" cy="1576070"/>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
        <p:nvSpPr>
          <p:cNvPr id="63" name="Oval 16"/>
          <p:cNvSpPr>
            <a:spLocks noChangeArrowheads="1"/>
          </p:cNvSpPr>
          <p:nvPr/>
        </p:nvSpPr>
        <p:spPr bwMode="auto">
          <a:xfrm>
            <a:off x="9901555" y="5634355"/>
            <a:ext cx="482600" cy="485140"/>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64" name="Oval 17"/>
          <p:cNvSpPr>
            <a:spLocks noChangeArrowheads="1"/>
          </p:cNvSpPr>
          <p:nvPr/>
        </p:nvSpPr>
        <p:spPr bwMode="auto">
          <a:xfrm>
            <a:off x="9901555" y="5634355"/>
            <a:ext cx="482600" cy="48514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8" name="Freeform 5"/>
          <p:cNvSpPr/>
          <p:nvPr/>
        </p:nvSpPr>
        <p:spPr bwMode="auto">
          <a:xfrm>
            <a:off x="6257925" y="4846320"/>
            <a:ext cx="2453005" cy="533400"/>
          </a:xfrm>
          <a:custGeom>
            <a:avLst/>
            <a:gdLst>
              <a:gd name="T0" fmla="*/ 453 w 515"/>
              <a:gd name="T1" fmla="*/ 124 h 124"/>
              <a:gd name="T2" fmla="*/ 62 w 515"/>
              <a:gd name="T3" fmla="*/ 124 h 124"/>
              <a:gd name="T4" fmla="*/ 0 w 515"/>
              <a:gd name="T5" fmla="*/ 62 h 124"/>
              <a:gd name="T6" fmla="*/ 0 w 515"/>
              <a:gd name="T7" fmla="*/ 62 h 124"/>
              <a:gd name="T8" fmla="*/ 62 w 515"/>
              <a:gd name="T9" fmla="*/ 0 h 124"/>
              <a:gd name="T10" fmla="*/ 453 w 515"/>
              <a:gd name="T11" fmla="*/ 0 h 124"/>
              <a:gd name="T12" fmla="*/ 515 w 515"/>
              <a:gd name="T13" fmla="*/ 62 h 124"/>
              <a:gd name="T14" fmla="*/ 515 w 515"/>
              <a:gd name="T15" fmla="*/ 62 h 124"/>
              <a:gd name="T16" fmla="*/ 453 w 515"/>
              <a:gd name="T17"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5" h="124">
                <a:moveTo>
                  <a:pt x="453" y="124"/>
                </a:moveTo>
                <a:cubicBezTo>
                  <a:pt x="62" y="124"/>
                  <a:pt x="62" y="124"/>
                  <a:pt x="62" y="124"/>
                </a:cubicBezTo>
                <a:cubicBezTo>
                  <a:pt x="28" y="124"/>
                  <a:pt x="0" y="96"/>
                  <a:pt x="0" y="62"/>
                </a:cubicBezTo>
                <a:cubicBezTo>
                  <a:pt x="0" y="62"/>
                  <a:pt x="0" y="62"/>
                  <a:pt x="0" y="62"/>
                </a:cubicBezTo>
                <a:cubicBezTo>
                  <a:pt x="0" y="28"/>
                  <a:pt x="28" y="0"/>
                  <a:pt x="62" y="0"/>
                </a:cubicBezTo>
                <a:cubicBezTo>
                  <a:pt x="453" y="0"/>
                  <a:pt x="453" y="0"/>
                  <a:pt x="453" y="0"/>
                </a:cubicBezTo>
                <a:cubicBezTo>
                  <a:pt x="487" y="0"/>
                  <a:pt x="515" y="28"/>
                  <a:pt x="515" y="62"/>
                </a:cubicBezTo>
                <a:cubicBezTo>
                  <a:pt x="515" y="62"/>
                  <a:pt x="515" y="62"/>
                  <a:pt x="515" y="62"/>
                </a:cubicBezTo>
                <a:cubicBezTo>
                  <a:pt x="515" y="96"/>
                  <a:pt x="487" y="124"/>
                  <a:pt x="453" y="12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22" name="Freeform 5"/>
          <p:cNvSpPr/>
          <p:nvPr/>
        </p:nvSpPr>
        <p:spPr bwMode="auto">
          <a:xfrm>
            <a:off x="3517900" y="4846320"/>
            <a:ext cx="2453005" cy="533400"/>
          </a:xfrm>
          <a:custGeom>
            <a:avLst/>
            <a:gdLst>
              <a:gd name="T0" fmla="*/ 453 w 515"/>
              <a:gd name="T1" fmla="*/ 124 h 124"/>
              <a:gd name="T2" fmla="*/ 62 w 515"/>
              <a:gd name="T3" fmla="*/ 124 h 124"/>
              <a:gd name="T4" fmla="*/ 0 w 515"/>
              <a:gd name="T5" fmla="*/ 62 h 124"/>
              <a:gd name="T6" fmla="*/ 0 w 515"/>
              <a:gd name="T7" fmla="*/ 62 h 124"/>
              <a:gd name="T8" fmla="*/ 62 w 515"/>
              <a:gd name="T9" fmla="*/ 0 h 124"/>
              <a:gd name="T10" fmla="*/ 453 w 515"/>
              <a:gd name="T11" fmla="*/ 0 h 124"/>
              <a:gd name="T12" fmla="*/ 515 w 515"/>
              <a:gd name="T13" fmla="*/ 62 h 124"/>
              <a:gd name="T14" fmla="*/ 515 w 515"/>
              <a:gd name="T15" fmla="*/ 62 h 124"/>
              <a:gd name="T16" fmla="*/ 453 w 515"/>
              <a:gd name="T17"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5" h="124">
                <a:moveTo>
                  <a:pt x="453" y="124"/>
                </a:moveTo>
                <a:cubicBezTo>
                  <a:pt x="62" y="124"/>
                  <a:pt x="62" y="124"/>
                  <a:pt x="62" y="124"/>
                </a:cubicBezTo>
                <a:cubicBezTo>
                  <a:pt x="28" y="124"/>
                  <a:pt x="0" y="96"/>
                  <a:pt x="0" y="62"/>
                </a:cubicBezTo>
                <a:cubicBezTo>
                  <a:pt x="0" y="62"/>
                  <a:pt x="0" y="62"/>
                  <a:pt x="0" y="62"/>
                </a:cubicBezTo>
                <a:cubicBezTo>
                  <a:pt x="0" y="28"/>
                  <a:pt x="28" y="0"/>
                  <a:pt x="62" y="0"/>
                </a:cubicBezTo>
                <a:cubicBezTo>
                  <a:pt x="453" y="0"/>
                  <a:pt x="453" y="0"/>
                  <a:pt x="453" y="0"/>
                </a:cubicBezTo>
                <a:cubicBezTo>
                  <a:pt x="487" y="0"/>
                  <a:pt x="515" y="28"/>
                  <a:pt x="515" y="62"/>
                </a:cubicBezTo>
                <a:cubicBezTo>
                  <a:pt x="515" y="62"/>
                  <a:pt x="515" y="62"/>
                  <a:pt x="515" y="62"/>
                </a:cubicBezTo>
                <a:cubicBezTo>
                  <a:pt x="515" y="96"/>
                  <a:pt x="487" y="124"/>
                  <a:pt x="453" y="124"/>
                </a:cubicBezTo>
                <a:close/>
              </a:path>
            </a:pathLst>
          </a:cu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23" name="文本框 22"/>
          <p:cNvSpPr txBox="1"/>
          <p:nvPr>
            <p:custDataLst>
              <p:tags r:id="rId4"/>
            </p:custDataLst>
          </p:nvPr>
        </p:nvSpPr>
        <p:spPr>
          <a:xfrm>
            <a:off x="3763963" y="4930136"/>
            <a:ext cx="1953895" cy="398780"/>
          </a:xfrm>
          <a:prstGeom prst="rect">
            <a:avLst/>
          </a:prstGeom>
          <a:noFill/>
        </p:spPr>
        <p:txBody>
          <a:bodyPr wrap="none" rtlCol="0">
            <a:spAutoFit/>
          </a:bodyPr>
          <a:p>
            <a:r>
              <a:rPr lang="zh-CN" altLang="en-US"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rPr>
              <a:t>学号：</a:t>
            </a:r>
            <a:r>
              <a:rPr lang="en-US" altLang="zh-CN"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rPr>
              <a:t>2113203</a:t>
            </a:r>
            <a:endParaRPr lang="en-US" altLang="zh-CN"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endParaRPr>
          </a:p>
        </p:txBody>
      </p:sp>
      <p:sp>
        <p:nvSpPr>
          <p:cNvPr id="26" name="文本框 25"/>
          <p:cNvSpPr txBox="1"/>
          <p:nvPr>
            <p:custDataLst>
              <p:tags r:id="rId5"/>
            </p:custDataLst>
          </p:nvPr>
        </p:nvSpPr>
        <p:spPr>
          <a:xfrm>
            <a:off x="6574701" y="4930136"/>
            <a:ext cx="1706880" cy="398780"/>
          </a:xfrm>
          <a:prstGeom prst="rect">
            <a:avLst/>
          </a:prstGeom>
          <a:noFill/>
        </p:spPr>
        <p:txBody>
          <a:bodyPr wrap="none" rtlCol="0">
            <a:spAutoFit/>
          </a:bodyPr>
          <a:p>
            <a:r>
              <a:rPr lang="zh-CN" altLang="en-US"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rPr>
              <a:t>姓名：付政烨</a:t>
            </a:r>
            <a:endParaRPr lang="zh-CN" altLang="en-US" sz="2000" dirty="0" smtClean="0">
              <a:solidFill>
                <a:schemeClr val="bg1"/>
              </a:solidFill>
              <a:latin typeface="汉仪旗黑-55简" panose="00020600040101010101" charset="-128"/>
              <a:ea typeface="汉仪旗黑-55简" panose="00020600040101010101" charset="-128"/>
              <a:cs typeface="汉仪旗黑-55简" panose="00020600040101010101" charset="-128"/>
              <a:sym typeface="+mn-lt"/>
            </a:endParaRPr>
          </a:p>
        </p:txBody>
      </p:sp>
      <p:sp>
        <p:nvSpPr>
          <p:cNvPr id="27" name="文本框 26"/>
          <p:cNvSpPr txBox="1"/>
          <p:nvPr>
            <p:custDataLst>
              <p:tags r:id="rId6"/>
            </p:custDataLst>
          </p:nvPr>
        </p:nvSpPr>
        <p:spPr>
          <a:xfrm>
            <a:off x="4385310" y="3992177"/>
            <a:ext cx="3434080" cy="583565"/>
          </a:xfrm>
          <a:prstGeom prst="rect">
            <a:avLst/>
          </a:prstGeom>
          <a:noFill/>
        </p:spPr>
        <p:txBody>
          <a:bodyPr wrap="none" rtlCol="0">
            <a:spAutoFit/>
          </a:bodyPr>
          <a:p>
            <a:pPr algn="ctr"/>
            <a:r>
              <a:rPr lang="zh-CN" altLang="en-US" sz="3200" dirty="0" smtClean="0">
                <a:solidFill>
                  <a:schemeClr val="accent2"/>
                </a:solidFill>
                <a:latin typeface="汉仪粗宋简" panose="02010600000101010101" charset="-122"/>
                <a:ea typeface="汉仪粗宋简" panose="02010600000101010101" charset="-122"/>
                <a:cs typeface="+mn-ea"/>
                <a:sym typeface="+mn-lt"/>
              </a:rPr>
              <a:t>网络空间安全学院</a:t>
            </a:r>
            <a:endParaRPr lang="zh-CN" altLang="en-US" sz="3200" dirty="0" smtClean="0">
              <a:solidFill>
                <a:schemeClr val="accent2"/>
              </a:solidFill>
              <a:latin typeface="汉仪粗宋简" panose="02010600000101010101" charset="-122"/>
              <a:ea typeface="汉仪粗宋简" panose="02010600000101010101" charset="-122"/>
              <a:cs typeface="+mn-ea"/>
              <a:sym typeface="+mn-lt"/>
            </a:endParaRPr>
          </a:p>
        </p:txBody>
      </p:sp>
    </p:spTree>
  </p:cSld>
  <p:clrMapOvr>
    <a:masterClrMapping/>
  </p:clrMapOvr>
  <p:timing>
    <p:tnLst>
      <p:par>
        <p:cTn id="1" dur="indefinite" restart="never" nodeType="tmRoot"/>
      </p:par>
    </p:tnLst>
    <p:bldLst>
      <p:bldP spid="2" grpId="0"/>
      <p:bldP spid="23" grpId="0"/>
      <p:bldP spid="26" grpId="0"/>
      <p:bldP spid="2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3629025" y="1522730"/>
            <a:ext cx="5262880" cy="3605530"/>
            <a:chOff x="2364" y="6776"/>
            <a:chExt cx="1336" cy="915"/>
          </a:xfrm>
          <a:solidFill>
            <a:schemeClr val="bg1">
              <a:lumMod val="95000"/>
            </a:schemeClr>
          </a:solidFill>
        </p:grpSpPr>
        <p:sp>
          <p:nvSpPr>
            <p:cNvPr id="28" name="Freeform 14"/>
            <p:cNvSpPr/>
            <p:nvPr>
              <p:custDataLst>
                <p:tags r:id="rId1"/>
              </p:custDataLst>
            </p:nvPr>
          </p:nvSpPr>
          <p:spPr bwMode="auto">
            <a:xfrm>
              <a:off x="2364" y="6776"/>
              <a:ext cx="1336" cy="622"/>
            </a:xfrm>
            <a:custGeom>
              <a:avLst/>
              <a:gdLst>
                <a:gd name="T0" fmla="*/ 120 w 250"/>
                <a:gd name="T1" fmla="*/ 2 h 116"/>
                <a:gd name="T2" fmla="*/ 3 w 250"/>
                <a:gd name="T3" fmla="*/ 55 h 116"/>
                <a:gd name="T4" fmla="*/ 3 w 250"/>
                <a:gd name="T5" fmla="*/ 62 h 116"/>
                <a:gd name="T6" fmla="*/ 120 w 250"/>
                <a:gd name="T7" fmla="*/ 115 h 116"/>
                <a:gd name="T8" fmla="*/ 131 w 250"/>
                <a:gd name="T9" fmla="*/ 115 h 116"/>
                <a:gd name="T10" fmla="*/ 247 w 250"/>
                <a:gd name="T11" fmla="*/ 62 h 116"/>
                <a:gd name="T12" fmla="*/ 247 w 250"/>
                <a:gd name="T13" fmla="*/ 55 h 116"/>
                <a:gd name="T14" fmla="*/ 131 w 250"/>
                <a:gd name="T15" fmla="*/ 2 h 116"/>
                <a:gd name="T16" fmla="*/ 120 w 250"/>
                <a:gd name="T17"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116">
                  <a:moveTo>
                    <a:pt x="120" y="2"/>
                  </a:moveTo>
                  <a:cubicBezTo>
                    <a:pt x="3" y="55"/>
                    <a:pt x="3" y="55"/>
                    <a:pt x="3" y="55"/>
                  </a:cubicBezTo>
                  <a:cubicBezTo>
                    <a:pt x="0" y="56"/>
                    <a:pt x="0" y="60"/>
                    <a:pt x="3" y="62"/>
                  </a:cubicBezTo>
                  <a:cubicBezTo>
                    <a:pt x="120" y="115"/>
                    <a:pt x="120" y="115"/>
                    <a:pt x="120" y="115"/>
                  </a:cubicBezTo>
                  <a:cubicBezTo>
                    <a:pt x="123" y="116"/>
                    <a:pt x="127" y="116"/>
                    <a:pt x="131" y="115"/>
                  </a:cubicBezTo>
                  <a:cubicBezTo>
                    <a:pt x="247" y="62"/>
                    <a:pt x="247" y="62"/>
                    <a:pt x="247" y="62"/>
                  </a:cubicBezTo>
                  <a:cubicBezTo>
                    <a:pt x="250" y="60"/>
                    <a:pt x="250" y="56"/>
                    <a:pt x="247" y="55"/>
                  </a:cubicBezTo>
                  <a:cubicBezTo>
                    <a:pt x="131" y="2"/>
                    <a:pt x="131" y="2"/>
                    <a:pt x="131" y="2"/>
                  </a:cubicBezTo>
                  <a:cubicBezTo>
                    <a:pt x="127" y="0"/>
                    <a:pt x="123" y="0"/>
                    <a:pt x="120"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sp>
          <p:nvSpPr>
            <p:cNvPr id="30" name="Freeform 16"/>
            <p:cNvSpPr/>
            <p:nvPr>
              <p:custDataLst>
                <p:tags r:id="rId2"/>
              </p:custDataLst>
            </p:nvPr>
          </p:nvSpPr>
          <p:spPr bwMode="auto">
            <a:xfrm>
              <a:off x="2583" y="7241"/>
              <a:ext cx="893" cy="450"/>
            </a:xfrm>
            <a:custGeom>
              <a:avLst/>
              <a:gdLst>
                <a:gd name="T0" fmla="*/ 95 w 167"/>
                <a:gd name="T1" fmla="*/ 33 h 84"/>
                <a:gd name="T2" fmla="*/ 84 w 167"/>
                <a:gd name="T3" fmla="*/ 36 h 84"/>
                <a:gd name="T4" fmla="*/ 73 w 167"/>
                <a:gd name="T5" fmla="*/ 33 h 84"/>
                <a:gd name="T6" fmla="*/ 0 w 167"/>
                <a:gd name="T7" fmla="*/ 0 h 84"/>
                <a:gd name="T8" fmla="*/ 0 w 167"/>
                <a:gd name="T9" fmla="*/ 50 h 84"/>
                <a:gd name="T10" fmla="*/ 84 w 167"/>
                <a:gd name="T11" fmla="*/ 84 h 84"/>
                <a:gd name="T12" fmla="*/ 167 w 167"/>
                <a:gd name="T13" fmla="*/ 50 h 84"/>
                <a:gd name="T14" fmla="*/ 167 w 167"/>
                <a:gd name="T15" fmla="*/ 1 h 84"/>
                <a:gd name="T16" fmla="*/ 95 w 167"/>
                <a:gd name="T17" fmla="*/ 3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84">
                  <a:moveTo>
                    <a:pt x="95" y="33"/>
                  </a:moveTo>
                  <a:cubicBezTo>
                    <a:pt x="92" y="35"/>
                    <a:pt x="88" y="36"/>
                    <a:pt x="84" y="36"/>
                  </a:cubicBezTo>
                  <a:cubicBezTo>
                    <a:pt x="80" y="36"/>
                    <a:pt x="77" y="35"/>
                    <a:pt x="73" y="33"/>
                  </a:cubicBezTo>
                  <a:cubicBezTo>
                    <a:pt x="0" y="0"/>
                    <a:pt x="0" y="0"/>
                    <a:pt x="0" y="0"/>
                  </a:cubicBezTo>
                  <a:cubicBezTo>
                    <a:pt x="0" y="50"/>
                    <a:pt x="0" y="50"/>
                    <a:pt x="0" y="50"/>
                  </a:cubicBezTo>
                  <a:cubicBezTo>
                    <a:pt x="0" y="69"/>
                    <a:pt x="38" y="84"/>
                    <a:pt x="84" y="84"/>
                  </a:cubicBezTo>
                  <a:cubicBezTo>
                    <a:pt x="130" y="84"/>
                    <a:pt x="167" y="69"/>
                    <a:pt x="167" y="50"/>
                  </a:cubicBezTo>
                  <a:cubicBezTo>
                    <a:pt x="167" y="1"/>
                    <a:pt x="167" y="1"/>
                    <a:pt x="167" y="1"/>
                  </a:cubicBezTo>
                  <a:lnTo>
                    <a:pt x="95"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grpSp>
      <p:grpSp>
        <p:nvGrpSpPr>
          <p:cNvPr id="48" name="组合 47"/>
          <p:cNvGrpSpPr/>
          <p:nvPr/>
        </p:nvGrpSpPr>
        <p:grpSpPr>
          <a:xfrm>
            <a:off x="450215" y="4749165"/>
            <a:ext cx="322580" cy="1576070"/>
            <a:chOff x="18027" y="5881"/>
            <a:chExt cx="508" cy="2482"/>
          </a:xfrm>
        </p:grpSpPr>
        <p:sp>
          <p:nvSpPr>
            <p:cNvPr id="35" name="椭圆 34"/>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6" name="椭圆 35"/>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7" name="椭圆 36"/>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8" name="椭圆 37"/>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9" name="椭圆 38"/>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0" name="椭圆 39"/>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2" name="椭圆 41"/>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3" name="椭圆 42"/>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4" name="椭圆 43"/>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椭圆 44"/>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6" name="椭圆 45"/>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7" name="椭圆 46"/>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3" name="组合 2"/>
          <p:cNvGrpSpPr/>
          <p:nvPr/>
        </p:nvGrpSpPr>
        <p:grpSpPr>
          <a:xfrm flipH="1">
            <a:off x="63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4" name="组合 3"/>
          <p:cNvGrpSpPr/>
          <p:nvPr/>
        </p:nvGrpSpPr>
        <p:grpSpPr>
          <a:xfrm flipH="1">
            <a:off x="8562975" y="5888355"/>
            <a:ext cx="3628390" cy="969010"/>
            <a:chOff x="13485" y="9273"/>
            <a:chExt cx="5714" cy="1526"/>
          </a:xfrm>
        </p:grpSpPr>
        <p:sp>
          <p:nvSpPr>
            <p:cNvPr id="82" name="Freeform 15"/>
            <p:cNvSpPr/>
            <p:nvPr/>
          </p:nvSpPr>
          <p:spPr bwMode="auto">
            <a:xfrm rot="10800000" flipH="1" flipV="1">
              <a:off x="13485" y="9273"/>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grpSp>
          <p:nvGrpSpPr>
            <p:cNvPr id="86" name="组合 85"/>
            <p:cNvGrpSpPr/>
            <p:nvPr/>
          </p:nvGrpSpPr>
          <p:grpSpPr>
            <a:xfrm rot="16200000" flipH="1" flipV="1">
              <a:off x="15591" y="8807"/>
              <a:ext cx="508" cy="2482"/>
              <a:chOff x="18027" y="5881"/>
              <a:chExt cx="508" cy="2482"/>
            </a:xfrm>
            <a:solidFill>
              <a:schemeClr val="bg1"/>
            </a:solidFill>
          </p:grpSpPr>
          <p:sp>
            <p:nvSpPr>
              <p:cNvPr id="87" name="椭圆 86"/>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8" name="椭圆 87"/>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9" name="椭圆 88"/>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0" name="椭圆 89"/>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1" name="椭圆 90"/>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2" name="椭圆 91"/>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3" name="椭圆 92"/>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4" name="椭圆 93"/>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5" name="椭圆 94"/>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6" name="椭圆 95"/>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7" name="椭圆 96"/>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8" name="椭圆 97"/>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170" name="组合 169"/>
          <p:cNvGrpSpPr/>
          <p:nvPr/>
        </p:nvGrpSpPr>
        <p:grpSpPr>
          <a:xfrm>
            <a:off x="8731250" y="5771515"/>
            <a:ext cx="641985" cy="644525"/>
            <a:chOff x="16973" y="8717"/>
            <a:chExt cx="1430" cy="1434"/>
          </a:xfrm>
        </p:grpSpPr>
        <p:grpSp>
          <p:nvGrpSpPr>
            <p:cNvPr id="24" name="组合 23"/>
            <p:cNvGrpSpPr/>
            <p:nvPr/>
          </p:nvGrpSpPr>
          <p:grpSpPr>
            <a:xfrm>
              <a:off x="16973" y="8717"/>
              <a:ext cx="1430" cy="1434"/>
              <a:chOff x="5479149" y="5548282"/>
              <a:chExt cx="965194" cy="967810"/>
            </a:xfrm>
          </p:grpSpPr>
          <p:sp>
            <p:nvSpPr>
              <p:cNvPr id="20" name="Oval 18"/>
              <p:cNvSpPr>
                <a:spLocks noChangeArrowheads="1"/>
              </p:cNvSpPr>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21" name="Oval 19"/>
              <p:cNvSpPr>
                <a:spLocks noChangeArrowheads="1"/>
              </p:cNvSpPr>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64" name="Oval 17"/>
            <p:cNvSpPr>
              <a:spLocks noChangeArrowheads="1"/>
            </p:cNvSpPr>
            <p:nvPr/>
          </p:nvSpPr>
          <p:spPr bwMode="auto">
            <a:xfrm>
              <a:off x="17308" y="9052"/>
              <a:ext cx="760" cy="764"/>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15" name="文本框 14"/>
          <p:cNvSpPr txBox="1"/>
          <p:nvPr>
            <p:custDataLst>
              <p:tags r:id="rId3"/>
            </p:custDataLst>
          </p:nvPr>
        </p:nvSpPr>
        <p:spPr>
          <a:xfrm>
            <a:off x="5388576" y="3673339"/>
            <a:ext cx="1706880" cy="829945"/>
          </a:xfrm>
          <a:prstGeom prst="rect">
            <a:avLst/>
          </a:prstGeom>
          <a:noFill/>
        </p:spPr>
        <p:txBody>
          <a:bodyPr wrap="none" rtlCol="0">
            <a:spAutoFit/>
          </a:bodyPr>
          <a:p>
            <a:pPr algn="ctr"/>
            <a:r>
              <a:rPr lang="zh-CN" altLang="en-US" sz="4800" dirty="0">
                <a:solidFill>
                  <a:schemeClr val="accent1"/>
                </a:solidFill>
                <a:latin typeface="汉仪粗宋简" panose="02010600000101010101" charset="-122"/>
                <a:ea typeface="汉仪粗宋简" panose="02010600000101010101" charset="-122"/>
                <a:cs typeface="+mn-ea"/>
                <a:sym typeface="+mn-lt"/>
              </a:rPr>
              <a:t>引</a:t>
            </a:r>
            <a:r>
              <a:rPr lang="en-US" altLang="zh-CN" sz="4800" dirty="0">
                <a:solidFill>
                  <a:schemeClr val="accent1"/>
                </a:solidFill>
                <a:latin typeface="汉仪粗宋简" panose="02010600000101010101" charset="-122"/>
                <a:ea typeface="汉仪粗宋简" panose="02010600000101010101" charset="-122"/>
                <a:cs typeface="+mn-ea"/>
                <a:sym typeface="+mn-lt"/>
              </a:rPr>
              <a:t> </a:t>
            </a:r>
            <a:r>
              <a:rPr lang="zh-CN" altLang="en-US" sz="4800" dirty="0">
                <a:solidFill>
                  <a:schemeClr val="accent1"/>
                </a:solidFill>
                <a:latin typeface="汉仪粗宋简" panose="02010600000101010101" charset="-122"/>
                <a:ea typeface="汉仪粗宋简" panose="02010600000101010101" charset="-122"/>
                <a:cs typeface="+mn-ea"/>
                <a:sym typeface="+mn-lt"/>
              </a:rPr>
              <a:t>言</a:t>
            </a:r>
            <a:endParaRPr lang="zh-CN" altLang="en-US" sz="4800" dirty="0">
              <a:solidFill>
                <a:schemeClr val="accent1"/>
              </a:solidFill>
              <a:latin typeface="汉仪粗宋简" panose="02010600000101010101" charset="-122"/>
              <a:ea typeface="汉仪粗宋简" panose="02010600000101010101" charset="-122"/>
              <a:cs typeface="+mn-ea"/>
              <a:sym typeface="+mn-lt"/>
            </a:endParaRPr>
          </a:p>
        </p:txBody>
      </p:sp>
      <p:sp>
        <p:nvSpPr>
          <p:cNvPr id="2" name="椭圆 1"/>
          <p:cNvSpPr/>
          <p:nvPr/>
        </p:nvSpPr>
        <p:spPr>
          <a:xfrm>
            <a:off x="5575266" y="2095500"/>
            <a:ext cx="1333500" cy="13335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4800">
                <a:latin typeface="汉仪粗宋简" panose="02010600000101010101" charset="-122"/>
                <a:ea typeface="汉仪粗宋简" panose="02010600000101010101" charset="-122"/>
                <a:cs typeface="汉仪旗黑-55简" panose="00020600040101010101" charset="-128"/>
              </a:rPr>
              <a:t>1</a:t>
            </a:r>
            <a:endParaRPr lang="en-US" altLang="zh-CN" sz="4800">
              <a:latin typeface="汉仪粗宋简" panose="02010600000101010101" charset="-122"/>
              <a:ea typeface="汉仪粗宋简" panose="02010600000101010101" charset="-122"/>
              <a:cs typeface="汉仪旗黑-55简" panose="00020600040101010101" charset="-128"/>
            </a:endParaRPr>
          </a:p>
        </p:txBody>
      </p:sp>
      <p:grpSp>
        <p:nvGrpSpPr>
          <p:cNvPr id="25" name="组合 24"/>
          <p:cNvGrpSpPr/>
          <p:nvPr/>
        </p:nvGrpSpPr>
        <p:grpSpPr>
          <a:xfrm rot="0" flipH="1" flipV="1">
            <a:off x="2753995" y="520065"/>
            <a:ext cx="624840" cy="626745"/>
            <a:chOff x="3136787" y="5505123"/>
            <a:chExt cx="625153" cy="626461"/>
          </a:xfrm>
        </p:grpSpPr>
        <p:sp>
          <p:nvSpPr>
            <p:cNvPr id="18" name="Oval 16"/>
            <p:cNvSpPr>
              <a:spLocks noChangeArrowheads="1"/>
            </p:cNvSpPr>
            <p:nvPr/>
          </p:nvSpPr>
          <p:spPr bwMode="auto">
            <a:xfrm>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5" name="组合 4"/>
          <p:cNvGrpSpPr/>
          <p:nvPr/>
        </p:nvGrpSpPr>
        <p:grpSpPr>
          <a:xfrm>
            <a:off x="11429365" y="409575"/>
            <a:ext cx="322580" cy="1576070"/>
            <a:chOff x="18027" y="5881"/>
            <a:chExt cx="508" cy="2482"/>
          </a:xfrm>
        </p:grpSpPr>
        <p:sp>
          <p:nvSpPr>
            <p:cNvPr id="6" name="椭圆 5"/>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7" name="椭圆 6"/>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 name="椭圆 7"/>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3" name="椭圆 12"/>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4" name="椭圆 13"/>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2" name="椭圆 21"/>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3" name="椭圆 22"/>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6" name="椭圆 25"/>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7" name="椭圆 26"/>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1" name="椭圆 30"/>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3" name="椭圆 62"/>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1" name="椭圆 80"/>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7" name="圆角矩形 66"/>
          <p:cNvSpPr/>
          <p:nvPr/>
        </p:nvSpPr>
        <p:spPr>
          <a:xfrm>
            <a:off x="823595" y="252413"/>
            <a:ext cx="236220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1</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4" name="文本框 33"/>
          <p:cNvSpPr txBox="1"/>
          <p:nvPr>
            <p:custDataLst>
              <p:tags r:id="rId4"/>
            </p:custDataLst>
          </p:nvPr>
        </p:nvSpPr>
        <p:spPr>
          <a:xfrm>
            <a:off x="944880" y="248603"/>
            <a:ext cx="2143760"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引言</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71" name="TextBox 76"/>
          <p:cNvSpPr txBox="1"/>
          <p:nvPr>
            <p:custDataLst>
              <p:tags r:id="rId5"/>
            </p:custDataLst>
          </p:nvPr>
        </p:nvSpPr>
        <p:spPr>
          <a:xfrm>
            <a:off x="3377038" y="1886979"/>
            <a:ext cx="2891832" cy="521970"/>
          </a:xfrm>
          <a:prstGeom prst="rect">
            <a:avLst/>
          </a:prstGeom>
          <a:noFill/>
        </p:spPr>
        <p:txBody>
          <a:bodyPr wrap="square" rtlCol="0">
            <a:spAutoFit/>
          </a:bodyPr>
          <a:p>
            <a:r>
              <a:rPr lang="zh-CN" altLang="en-US" sz="2800" dirty="0">
                <a:solidFill>
                  <a:schemeClr val="accent1"/>
                </a:solidFill>
                <a:latin typeface="汉仪粗宋简" panose="02010600000101010101" charset="-122"/>
                <a:ea typeface="汉仪粗宋简" panose="02010600000101010101" charset="-122"/>
                <a:cs typeface="+mn-ea"/>
                <a:sym typeface="+mn-lt"/>
              </a:rPr>
              <a:t>选题</a:t>
            </a:r>
            <a:r>
              <a:rPr lang="zh-CN" altLang="en-US" sz="2800" dirty="0" smtClean="0">
                <a:solidFill>
                  <a:schemeClr val="accent1"/>
                </a:solidFill>
                <a:latin typeface="汉仪粗宋简" panose="02010600000101010101" charset="-122"/>
                <a:ea typeface="汉仪粗宋简" panose="02010600000101010101" charset="-122"/>
                <a:cs typeface="+mn-ea"/>
                <a:sym typeface="+mn-lt"/>
              </a:rPr>
              <a:t>背景</a:t>
            </a:r>
            <a:endParaRPr lang="zh-CN" altLang="en-US" sz="2800" dirty="0" smtClean="0">
              <a:solidFill>
                <a:schemeClr val="accent1"/>
              </a:solidFill>
              <a:latin typeface="汉仪粗宋简" panose="02010600000101010101" charset="-122"/>
              <a:ea typeface="汉仪粗宋简" panose="02010600000101010101" charset="-122"/>
              <a:cs typeface="+mn-ea"/>
              <a:sym typeface="+mn-lt"/>
            </a:endParaRPr>
          </a:p>
        </p:txBody>
      </p:sp>
      <p:sp>
        <p:nvSpPr>
          <p:cNvPr id="72" name="矩形 71"/>
          <p:cNvSpPr/>
          <p:nvPr>
            <p:custDataLst>
              <p:tags r:id="rId6"/>
            </p:custDataLst>
          </p:nvPr>
        </p:nvSpPr>
        <p:spPr>
          <a:xfrm>
            <a:off x="3376930" y="2400300"/>
            <a:ext cx="6528435" cy="3025140"/>
          </a:xfrm>
          <a:prstGeom prst="rect">
            <a:avLst/>
          </a:prstGeom>
        </p:spPr>
        <p:txBody>
          <a:bodyPr wrap="square">
            <a:noAutofit/>
          </a:bodyPr>
          <a:p>
            <a:pPr marL="285750" indent="-285750">
              <a:lnSpc>
                <a:spcPct val="150000"/>
              </a:lnSpc>
              <a:buFont typeface="Arial" panose="020B0604020202020204" pitchFamily="34" charset="0"/>
              <a:buChar char="•"/>
            </a:pPr>
            <a:r>
              <a:rPr lang="zh-CN" altLang="en-US" sz="1600">
                <a:solidFill>
                  <a:schemeClr val="tx1"/>
                </a:solidFill>
                <a:latin typeface="汉仪旗黑-55简" panose="00020600040101010101" charset="-128"/>
                <a:ea typeface="汉仪旗黑-55简" panose="00020600040101010101" charset="-128"/>
                <a:cs typeface="汉仪旗黑-55简" panose="00020600040101010101" charset="-128"/>
                <a:sym typeface="+mn-ea"/>
              </a:rPr>
              <a:t>人工智能算法的发展为社会各个领域带来了无限可能，为人们的生活带来了诸多便利和改进。然而，这些算法很可能潜藏着</a:t>
            </a:r>
            <a:r>
              <a:rPr lang="zh-CN" altLang="en-US" sz="1600">
                <a:solidFill>
                  <a:srgbClr val="C00000"/>
                </a:solidFill>
                <a:latin typeface="汉仪旗黑-55简" panose="00020600040101010101" charset="-128"/>
                <a:ea typeface="汉仪旗黑-55简" panose="00020600040101010101" charset="-128"/>
                <a:cs typeface="汉仪旗黑-55简" panose="00020600040101010101" charset="-128"/>
                <a:sym typeface="+mn-ea"/>
              </a:rPr>
              <a:t>歧视</a:t>
            </a:r>
            <a:r>
              <a:rPr lang="zh-CN" altLang="en-US" sz="1600">
                <a:solidFill>
                  <a:schemeClr val="tx1"/>
                </a:solidFill>
                <a:latin typeface="汉仪旗黑-55简" panose="00020600040101010101" charset="-128"/>
                <a:ea typeface="汉仪旗黑-55简" panose="00020600040101010101" charset="-128"/>
                <a:cs typeface="汉仪旗黑-55简" panose="00020600040101010101" charset="-128"/>
                <a:sym typeface="+mn-ea"/>
              </a:rPr>
              <a:t>和</a:t>
            </a:r>
            <a:r>
              <a:rPr lang="zh-CN" altLang="en-US" sz="1600">
                <a:solidFill>
                  <a:srgbClr val="C00000"/>
                </a:solidFill>
                <a:latin typeface="汉仪旗黑-55简" panose="00020600040101010101" charset="-128"/>
                <a:ea typeface="汉仪旗黑-55简" panose="00020600040101010101" charset="-128"/>
                <a:cs typeface="汉仪旗黑-55简" panose="00020600040101010101" charset="-128"/>
                <a:sym typeface="+mn-ea"/>
              </a:rPr>
              <a:t>偏见</a:t>
            </a:r>
            <a:r>
              <a:rPr lang="zh-CN" altLang="en-US" sz="1600">
                <a:solidFill>
                  <a:schemeClr val="tx1"/>
                </a:solidFill>
                <a:latin typeface="汉仪旗黑-55简" panose="00020600040101010101" charset="-128"/>
                <a:ea typeface="汉仪旗黑-55简" panose="00020600040101010101" charset="-128"/>
                <a:cs typeface="汉仪旗黑-55简" panose="00020600040101010101" charset="-128"/>
                <a:sym typeface="+mn-ea"/>
              </a:rPr>
              <a:t>的风险。</a:t>
            </a:r>
            <a:endParaRPr lang="zh-CN" altLang="en-US" sz="1600">
              <a:solidFill>
                <a:schemeClr val="tx1"/>
              </a:solidFill>
              <a:latin typeface="汉仪旗黑-55简" panose="00020600040101010101" charset="-128"/>
              <a:ea typeface="汉仪旗黑-55简" panose="00020600040101010101" charset="-128"/>
              <a:cs typeface="汉仪旗黑-55简" panose="00020600040101010101" charset="-128"/>
              <a:sym typeface="+mn-ea"/>
            </a:endParaRPr>
          </a:p>
          <a:p>
            <a:pPr marL="285750" indent="-285750">
              <a:lnSpc>
                <a:spcPct val="150000"/>
              </a:lnSpc>
              <a:buFont typeface="Arial" panose="020B0604020202020204" pitchFamily="34" charset="0"/>
              <a:buChar char="•"/>
            </a:pPr>
            <a:r>
              <a:rPr lang="zh-CN" altLang="en-US" sz="1600">
                <a:solidFill>
                  <a:schemeClr val="tx1"/>
                </a:solidFill>
                <a:latin typeface="汉仪旗黑-55简" panose="00020600040101010101" charset="-128"/>
                <a:ea typeface="汉仪旗黑-55简" panose="00020600040101010101" charset="-128"/>
                <a:cs typeface="汉仪旗黑-55简" panose="00020600040101010101" charset="-128"/>
                <a:sym typeface="+mn-ea"/>
              </a:rPr>
              <a:t>一些算法可能会根据我们似乎无关紧要的</a:t>
            </a:r>
            <a:r>
              <a:rPr lang="zh-CN" altLang="en-US" sz="1600">
                <a:solidFill>
                  <a:srgbClr val="C00000"/>
                </a:solidFill>
                <a:latin typeface="汉仪旗黑-55简" panose="00020600040101010101" charset="-128"/>
                <a:ea typeface="汉仪旗黑-55简" panose="00020600040101010101" charset="-128"/>
                <a:cs typeface="汉仪旗黑-55简" panose="00020600040101010101" charset="-128"/>
                <a:sym typeface="+mn-ea"/>
              </a:rPr>
              <a:t>个人特征</a:t>
            </a:r>
            <a:r>
              <a:rPr lang="zh-CN" altLang="en-US" sz="1600">
                <a:solidFill>
                  <a:schemeClr val="tx1"/>
                </a:solidFill>
                <a:latin typeface="汉仪旗黑-55简" panose="00020600040101010101" charset="-128"/>
                <a:ea typeface="汉仪旗黑-55简" panose="00020600040101010101" charset="-128"/>
                <a:cs typeface="汉仪旗黑-55简" panose="00020600040101010101" charset="-128"/>
                <a:sym typeface="+mn-ea"/>
              </a:rPr>
              <a:t>，如网络浏览偏好或手机号码等，将我们划分为新的</a:t>
            </a:r>
            <a:r>
              <a:rPr lang="zh-CN" altLang="en-US" sz="1600">
                <a:solidFill>
                  <a:srgbClr val="C00000"/>
                </a:solidFill>
                <a:latin typeface="汉仪旗黑-55简" panose="00020600040101010101" charset="-128"/>
                <a:ea typeface="汉仪旗黑-55简" panose="00020600040101010101" charset="-128"/>
                <a:cs typeface="汉仪旗黑-55简" panose="00020600040101010101" charset="-128"/>
                <a:sym typeface="+mn-ea"/>
              </a:rPr>
              <a:t>群体类别</a:t>
            </a:r>
            <a:r>
              <a:rPr lang="zh-CN" altLang="en-US" sz="1600">
                <a:solidFill>
                  <a:schemeClr val="tx1"/>
                </a:solidFill>
                <a:latin typeface="汉仪旗黑-55简" panose="00020600040101010101" charset="-128"/>
                <a:ea typeface="汉仪旗黑-55简" panose="00020600040101010101" charset="-128"/>
                <a:cs typeface="汉仪旗黑-55简" panose="00020600040101010101" charset="-128"/>
                <a:sym typeface="+mn-ea"/>
              </a:rPr>
              <a:t>。</a:t>
            </a:r>
            <a:endParaRPr lang="zh-CN" altLang="en-US" sz="1600">
              <a:solidFill>
                <a:schemeClr val="tx1"/>
              </a:solidFill>
              <a:latin typeface="汉仪旗黑-55简" panose="00020600040101010101" charset="-128"/>
              <a:ea typeface="汉仪旗黑-55简" panose="00020600040101010101" charset="-128"/>
              <a:cs typeface="汉仪旗黑-55简" panose="00020600040101010101" charset="-128"/>
              <a:sym typeface="+mn-ea"/>
            </a:endParaRPr>
          </a:p>
          <a:p>
            <a:pPr marL="285750" indent="-285750">
              <a:lnSpc>
                <a:spcPct val="150000"/>
              </a:lnSpc>
              <a:buFont typeface="Arial" panose="020B0604020202020204" pitchFamily="34" charset="0"/>
              <a:buChar char="•"/>
            </a:pPr>
            <a:r>
              <a:rPr lang="en-US" altLang="zh-CN" sz="1600">
                <a:solidFill>
                  <a:schemeClr val="tx1"/>
                </a:solidFill>
                <a:latin typeface="汉仪旗黑-55简" panose="00020600040101010101" charset="-128"/>
                <a:ea typeface="汉仪旗黑-55简" panose="00020600040101010101" charset="-128"/>
                <a:cs typeface="汉仪旗黑-55简" panose="00020600040101010101" charset="-128"/>
                <a:sym typeface="+mn-ea"/>
              </a:rPr>
              <a:t>在荷兰，一家保险公司</a:t>
            </a:r>
            <a:r>
              <a:rPr lang="en-US" altLang="zh-CN" sz="1600">
                <a:solidFill>
                  <a:schemeClr val="tx1"/>
                </a:solidFill>
                <a:latin typeface="汉仪旗黑-55简" panose="00020600040101010101" charset="-128"/>
                <a:ea typeface="汉仪旗黑-55简" panose="00020600040101010101" charset="-128"/>
                <a:cs typeface="汉仪旗黑-55简" panose="00020600040101010101" charset="-128"/>
                <a:sym typeface="+mn-ea"/>
              </a:rPr>
              <a:t>因为客户住在带有特定数字的公寓而对他们收取额外的汽车保险费（这个数字可能包含字母，如4A或20C）。</a:t>
            </a:r>
            <a:endParaRPr lang="en-US" altLang="zh-CN" sz="1600">
              <a:solidFill>
                <a:schemeClr val="tx1"/>
              </a:solidFill>
              <a:latin typeface="汉仪旗黑-55简" panose="00020600040101010101" charset="-128"/>
              <a:ea typeface="汉仪旗黑-55简" panose="00020600040101010101" charset="-128"/>
              <a:cs typeface="汉仪旗黑-55简" panose="00020600040101010101" charset="-128"/>
              <a:sym typeface="+mn-ea"/>
            </a:endParaRPr>
          </a:p>
        </p:txBody>
      </p:sp>
      <p:sp>
        <p:nvSpPr>
          <p:cNvPr id="140" name="Docer Falling Dust PPT demo 8"/>
          <p:cNvSpPr/>
          <p:nvPr>
            <p:custDataLst>
              <p:tags r:id="rId7"/>
            </p:custDataLst>
          </p:nvPr>
        </p:nvSpPr>
        <p:spPr bwMode="auto">
          <a:xfrm>
            <a:off x="1071245" y="1895475"/>
            <a:ext cx="1823085" cy="1831340"/>
          </a:xfrm>
          <a:prstGeom prst="rect">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pic>
        <p:nvPicPr>
          <p:cNvPr id="2" name="图片 1" descr="人工智能AI人脸识别"/>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346835" y="2107565"/>
            <a:ext cx="1315720" cy="1315720"/>
          </a:xfrm>
          <a:prstGeom prst="rect">
            <a:avLst/>
          </a:prstGeom>
        </p:spPr>
      </p:pic>
      <p:sp>
        <p:nvSpPr>
          <p:cNvPr id="4" name="文本框 3"/>
          <p:cNvSpPr txBox="1"/>
          <p:nvPr/>
        </p:nvSpPr>
        <p:spPr>
          <a:xfrm>
            <a:off x="3313430" y="252730"/>
            <a:ext cx="6096000" cy="398780"/>
          </a:xfrm>
          <a:prstGeom prst="rect">
            <a:avLst/>
          </a:prstGeom>
          <a:noFill/>
        </p:spPr>
        <p:txBody>
          <a:bodyPr wrap="square" rtlCol="0" anchor="t">
            <a:spAutoFit/>
          </a:bodyPr>
          <a:p>
            <a:pPr marL="285750" indent="-285750" algn="l">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选题背景</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spTree>
  </p:cSld>
  <p:clrMapOvr>
    <a:masterClrMapping/>
  </p:clrMapOvr>
  <p:timing>
    <p:tnLst>
      <p:par>
        <p:cTn id="1" dur="indefinite" restart="never" nodeType="tmRoot"/>
      </p:par>
    </p:tnLst>
    <p:bldLst>
      <p:bldP spid="34" grpId="0"/>
      <p:bldP spid="71" grpId="0"/>
      <p:bldP spid="7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7" name="圆角矩形 66"/>
          <p:cNvSpPr/>
          <p:nvPr/>
        </p:nvSpPr>
        <p:spPr>
          <a:xfrm>
            <a:off x="823595" y="252413"/>
            <a:ext cx="236220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1</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4" name="文本框 33"/>
          <p:cNvSpPr txBox="1"/>
          <p:nvPr>
            <p:custDataLst>
              <p:tags r:id="rId4"/>
            </p:custDataLst>
          </p:nvPr>
        </p:nvSpPr>
        <p:spPr>
          <a:xfrm>
            <a:off x="944880" y="248603"/>
            <a:ext cx="2143760"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引言</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71" name="TextBox 76"/>
          <p:cNvSpPr txBox="1"/>
          <p:nvPr>
            <p:custDataLst>
              <p:tags r:id="rId5"/>
            </p:custDataLst>
          </p:nvPr>
        </p:nvSpPr>
        <p:spPr>
          <a:xfrm>
            <a:off x="3443078" y="1843164"/>
            <a:ext cx="2891832" cy="521970"/>
          </a:xfrm>
          <a:prstGeom prst="rect">
            <a:avLst/>
          </a:prstGeom>
          <a:noFill/>
        </p:spPr>
        <p:txBody>
          <a:bodyPr wrap="square" rtlCol="0">
            <a:spAutoFit/>
          </a:bodyPr>
          <a:p>
            <a:r>
              <a:rPr lang="zh-CN" altLang="en-US" sz="2800" dirty="0" smtClean="0">
                <a:solidFill>
                  <a:schemeClr val="accent1"/>
                </a:solidFill>
                <a:latin typeface="汉仪粗宋简" panose="02010600000101010101" charset="-122"/>
                <a:ea typeface="汉仪粗宋简" panose="02010600000101010101" charset="-122"/>
                <a:cs typeface="+mn-ea"/>
                <a:sym typeface="+mn-lt"/>
              </a:rPr>
              <a:t>探究问题</a:t>
            </a:r>
            <a:endParaRPr lang="zh-CN" altLang="en-US" sz="2800" dirty="0" smtClean="0">
              <a:solidFill>
                <a:schemeClr val="accent1"/>
              </a:solidFill>
              <a:latin typeface="汉仪粗宋简" panose="02010600000101010101" charset="-122"/>
              <a:ea typeface="汉仪粗宋简" panose="02010600000101010101" charset="-122"/>
              <a:cs typeface="+mn-ea"/>
              <a:sym typeface="+mn-lt"/>
            </a:endParaRPr>
          </a:p>
        </p:txBody>
      </p:sp>
      <p:sp>
        <p:nvSpPr>
          <p:cNvPr id="72" name="矩形 71"/>
          <p:cNvSpPr/>
          <p:nvPr>
            <p:custDataLst>
              <p:tags r:id="rId6"/>
            </p:custDataLst>
          </p:nvPr>
        </p:nvSpPr>
        <p:spPr>
          <a:xfrm>
            <a:off x="3442970" y="2356485"/>
            <a:ext cx="4597400" cy="1725295"/>
          </a:xfrm>
          <a:prstGeom prst="rect">
            <a:avLst/>
          </a:prstGeom>
        </p:spPr>
        <p:txBody>
          <a:bodyPr wrap="square">
            <a:noAutofit/>
          </a:bodyPr>
          <a:p>
            <a:pPr marL="285750" indent="-285750" fontAlgn="auto">
              <a:lnSpc>
                <a:spcPct val="200000"/>
              </a:lnSpc>
              <a:buFont typeface="Wingdings" panose="05000000000000000000" charset="0"/>
              <a:buChar char="ü"/>
            </a:pPr>
            <a:r>
              <a:rPr lang="zh-CN" altLang="en-US" sz="1600">
                <a:latin typeface="汉仪旗黑-55简" panose="00020600040101010101" charset="-128"/>
                <a:ea typeface="汉仪旗黑-55简" panose="00020600040101010101" charset="-128"/>
                <a:cs typeface="汉仪旗黑-55简" panose="00020600040101010101" charset="-128"/>
                <a:sym typeface="+mn-ea"/>
              </a:rPr>
              <a:t>算法歧视和差异化的具体含义</a:t>
            </a:r>
            <a:endParaRPr lang="zh-CN" altLang="en-US" sz="1600">
              <a:latin typeface="汉仪旗黑-55简" panose="00020600040101010101" charset="-128"/>
              <a:ea typeface="汉仪旗黑-55简" panose="00020600040101010101" charset="-128"/>
              <a:cs typeface="汉仪旗黑-55简" panose="00020600040101010101" charset="-128"/>
              <a:sym typeface="+mn-ea"/>
            </a:endParaRPr>
          </a:p>
          <a:p>
            <a:pPr marL="285750" indent="-285750" fontAlgn="auto">
              <a:lnSpc>
                <a:spcPct val="200000"/>
              </a:lnSpc>
              <a:buFont typeface="Wingdings" panose="05000000000000000000" charset="0"/>
              <a:buChar char="ü"/>
            </a:pPr>
            <a:r>
              <a:rPr lang="zh-CN" altLang="en-US" sz="1600">
                <a:latin typeface="汉仪旗黑-55简" panose="00020600040101010101" charset="-128"/>
                <a:ea typeface="汉仪旗黑-55简" panose="00020600040101010101" charset="-128"/>
                <a:cs typeface="汉仪旗黑-55简" panose="00020600040101010101" charset="-128"/>
                <a:sym typeface="+mn-ea"/>
              </a:rPr>
              <a:t>适合应用于算法决策的反歧视法律体系</a:t>
            </a:r>
            <a:endParaRPr lang="zh-CN" altLang="en-US" sz="1600">
              <a:latin typeface="汉仪旗黑-55简" panose="00020600040101010101" charset="-128"/>
              <a:ea typeface="汉仪旗黑-55简" panose="00020600040101010101" charset="-128"/>
              <a:cs typeface="汉仪旗黑-55简" panose="00020600040101010101" charset="-128"/>
              <a:sym typeface="+mn-ea"/>
            </a:endParaRPr>
          </a:p>
          <a:p>
            <a:pPr marL="285750" indent="-285750" fontAlgn="auto">
              <a:lnSpc>
                <a:spcPct val="200000"/>
              </a:lnSpc>
              <a:buFont typeface="Wingdings" panose="05000000000000000000" charset="0"/>
              <a:buChar char="ü"/>
            </a:pPr>
            <a:r>
              <a:rPr lang="zh-CN" altLang="en-US" sz="1600">
                <a:latin typeface="汉仪旗黑-55简" panose="00020600040101010101" charset="-128"/>
                <a:ea typeface="汉仪旗黑-55简" panose="00020600040101010101" charset="-128"/>
                <a:cs typeface="汉仪旗黑-55简" panose="00020600040101010101" charset="-128"/>
                <a:sym typeface="+mn-ea"/>
              </a:rPr>
              <a:t>处理非特定群体的算法差异化的最佳途径</a:t>
            </a:r>
            <a:endParaRPr lang="zh-CN" altLang="en-US" sz="1600">
              <a:latin typeface="汉仪旗黑-55简" panose="00020600040101010101" charset="-128"/>
              <a:ea typeface="汉仪旗黑-55简" panose="00020600040101010101" charset="-128"/>
              <a:cs typeface="汉仪旗黑-55简" panose="00020600040101010101" charset="-128"/>
              <a:sym typeface="+mn-ea"/>
            </a:endParaRPr>
          </a:p>
        </p:txBody>
      </p:sp>
      <p:sp>
        <p:nvSpPr>
          <p:cNvPr id="140" name="Docer Falling Dust PPT demo 8"/>
          <p:cNvSpPr/>
          <p:nvPr>
            <p:custDataLst>
              <p:tags r:id="rId7"/>
            </p:custDataLst>
          </p:nvPr>
        </p:nvSpPr>
        <p:spPr bwMode="auto">
          <a:xfrm>
            <a:off x="1137285" y="1864360"/>
            <a:ext cx="1730375" cy="1625600"/>
          </a:xfrm>
          <a:prstGeom prst="rect">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4" name="文本框 3"/>
          <p:cNvSpPr txBox="1"/>
          <p:nvPr/>
        </p:nvSpPr>
        <p:spPr>
          <a:xfrm>
            <a:off x="3313430" y="252730"/>
            <a:ext cx="6096000" cy="398780"/>
          </a:xfrm>
          <a:prstGeom prst="rect">
            <a:avLst/>
          </a:prstGeom>
          <a:noFill/>
        </p:spPr>
        <p:txBody>
          <a:bodyPr wrap="square" rtlCol="0" anchor="t">
            <a:spAutoFit/>
          </a:bodyPr>
          <a:p>
            <a:pPr marL="285750" indent="-285750" algn="l">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探究问题</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pic>
        <p:nvPicPr>
          <p:cNvPr id="5" name="图片 4" descr="问题"/>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424305" y="2155825"/>
            <a:ext cx="1184910" cy="1184910"/>
          </a:xfrm>
          <a:prstGeom prst="rect">
            <a:avLst/>
          </a:prstGeom>
        </p:spPr>
      </p:pic>
      <p:sp>
        <p:nvSpPr>
          <p:cNvPr id="23" name="Docer Falling Dust PPT demo 8"/>
          <p:cNvSpPr/>
          <p:nvPr>
            <p:custDataLst>
              <p:tags r:id="rId10"/>
            </p:custDataLst>
          </p:nvPr>
        </p:nvSpPr>
        <p:spPr>
          <a:xfrm>
            <a:off x="1684020" y="4257675"/>
            <a:ext cx="2536825" cy="460375"/>
          </a:xfrm>
          <a:prstGeom prst="rect">
            <a:avLst/>
          </a:prstGeom>
        </p:spPr>
        <p:txBody>
          <a:bodyPr wrap="square">
            <a:spAutoFit/>
          </a:bodyPr>
          <a:p>
            <a:pPr algn="l">
              <a:lnSpc>
                <a:spcPct val="100000"/>
              </a:lnSpc>
            </a:pPr>
            <a:r>
              <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说明</a:t>
            </a:r>
            <a:endPar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26" name="Docer Falling Dust PPT demo"/>
          <p:cNvCxnSpPr/>
          <p:nvPr>
            <p:custDataLst>
              <p:tags r:id="rId11"/>
            </p:custDataLst>
          </p:nvPr>
        </p:nvCxnSpPr>
        <p:spPr>
          <a:xfrm flipV="1">
            <a:off x="1050290" y="4693920"/>
            <a:ext cx="8836660" cy="5715"/>
          </a:xfrm>
          <a:prstGeom prst="line">
            <a:avLst/>
          </a:prstGeom>
          <a:ln w="25400">
            <a:gradFill>
              <a:gsLst>
                <a:gs pos="0">
                  <a:schemeClr val="bg1">
                    <a:alpha val="0"/>
                  </a:schemeClr>
                </a:gs>
                <a:gs pos="8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4" name="Docer Falling Dust PPT demo"/>
          <p:cNvSpPr>
            <a:spLocks noEditPoints="1"/>
          </p:cNvSpPr>
          <p:nvPr>
            <p:custDataLst>
              <p:tags r:id="rId12"/>
            </p:custDataLst>
          </p:nvPr>
        </p:nvSpPr>
        <p:spPr bwMode="auto">
          <a:xfrm>
            <a:off x="1370330" y="4290060"/>
            <a:ext cx="313690" cy="356870"/>
          </a:xfrm>
          <a:custGeom>
            <a:avLst/>
            <a:gdLst>
              <a:gd name="T0" fmla="*/ 16 w 88"/>
              <a:gd name="T1" fmla="*/ 12 h 100"/>
              <a:gd name="T2" fmla="*/ 12 w 88"/>
              <a:gd name="T3" fmla="*/ 16 h 100"/>
              <a:gd name="T4" fmla="*/ 0 w 88"/>
              <a:gd name="T5" fmla="*/ 88 h 100"/>
              <a:gd name="T6" fmla="*/ 12 w 88"/>
              <a:gd name="T7" fmla="*/ 100 h 100"/>
              <a:gd name="T8" fmla="*/ 69 w 88"/>
              <a:gd name="T9" fmla="*/ 97 h 100"/>
              <a:gd name="T10" fmla="*/ 72 w 88"/>
              <a:gd name="T11" fmla="*/ 84 h 100"/>
              <a:gd name="T12" fmla="*/ 85 w 88"/>
              <a:gd name="T13" fmla="*/ 81 h 100"/>
              <a:gd name="T14" fmla="*/ 88 w 88"/>
              <a:gd name="T15" fmla="*/ 28 h 100"/>
              <a:gd name="T16" fmla="*/ 69 w 88"/>
              <a:gd name="T17" fmla="*/ 3 h 100"/>
              <a:gd name="T18" fmla="*/ 28 w 88"/>
              <a:gd name="T19" fmla="*/ 0 h 100"/>
              <a:gd name="T20" fmla="*/ 58 w 88"/>
              <a:gd name="T21" fmla="*/ 8 h 100"/>
              <a:gd name="T22" fmla="*/ 60 w 88"/>
              <a:gd name="T23" fmla="*/ 21 h 100"/>
              <a:gd name="T24" fmla="*/ 78 w 88"/>
              <a:gd name="T25" fmla="*/ 28 h 100"/>
              <a:gd name="T26" fmla="*/ 80 w 88"/>
              <a:gd name="T27" fmla="*/ 72 h 100"/>
              <a:gd name="T28" fmla="*/ 28 w 88"/>
              <a:gd name="T29" fmla="*/ 76 h 100"/>
              <a:gd name="T30" fmla="*/ 24 w 88"/>
              <a:gd name="T31" fmla="*/ 12 h 100"/>
              <a:gd name="T32" fmla="*/ 12 w 88"/>
              <a:gd name="T33" fmla="*/ 24 h 100"/>
              <a:gd name="T34" fmla="*/ 16 w 88"/>
              <a:gd name="T35" fmla="*/ 72 h 100"/>
              <a:gd name="T36" fmla="*/ 28 w 88"/>
              <a:gd name="T37" fmla="*/ 84 h 100"/>
              <a:gd name="T38" fmla="*/ 64 w 88"/>
              <a:gd name="T39" fmla="*/ 88 h 100"/>
              <a:gd name="T40" fmla="*/ 12 w 88"/>
              <a:gd name="T41" fmla="*/ 92 h 100"/>
              <a:gd name="T42" fmla="*/ 8 w 88"/>
              <a:gd name="T43" fmla="*/ 28 h 100"/>
              <a:gd name="T44" fmla="*/ 36 w 88"/>
              <a:gd name="T45" fmla="*/ 28 h 100"/>
              <a:gd name="T46" fmla="*/ 52 w 88"/>
              <a:gd name="T47" fmla="*/ 32 h 100"/>
              <a:gd name="T48" fmla="*/ 36 w 88"/>
              <a:gd name="T49" fmla="*/ 28 h 100"/>
              <a:gd name="T50" fmla="*/ 36 w 88"/>
              <a:gd name="T51" fmla="*/ 40 h 100"/>
              <a:gd name="T52" fmla="*/ 68 w 88"/>
              <a:gd name="T53" fmla="*/ 36 h 100"/>
              <a:gd name="T54" fmla="*/ 36 w 88"/>
              <a:gd name="T55" fmla="*/ 44 h 100"/>
              <a:gd name="T56" fmla="*/ 68 w 88"/>
              <a:gd name="T57" fmla="*/ 48 h 100"/>
              <a:gd name="T58" fmla="*/ 36 w 88"/>
              <a:gd name="T59" fmla="*/ 44 h 100"/>
              <a:gd name="T60" fmla="*/ 36 w 88"/>
              <a:gd name="T61" fmla="*/ 56 h 100"/>
              <a:gd name="T62" fmla="*/ 68 w 88"/>
              <a:gd name="T63" fmla="*/ 52 h 100"/>
              <a:gd name="T64" fmla="*/ 36 w 88"/>
              <a:gd name="T65" fmla="*/ 60 h 100"/>
              <a:gd name="T66" fmla="*/ 68 w 88"/>
              <a:gd name="T67" fmla="*/ 64 h 100"/>
              <a:gd name="T68" fmla="*/ 36 w 88"/>
              <a:gd name="T69" fmla="*/ 6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8" h="100">
                <a:moveTo>
                  <a:pt x="28" y="0"/>
                </a:moveTo>
                <a:cubicBezTo>
                  <a:pt x="20" y="0"/>
                  <a:pt x="16" y="5"/>
                  <a:pt x="16" y="12"/>
                </a:cubicBezTo>
                <a:cubicBezTo>
                  <a:pt x="16" y="16"/>
                  <a:pt x="16" y="16"/>
                  <a:pt x="16" y="16"/>
                </a:cubicBezTo>
                <a:cubicBezTo>
                  <a:pt x="12" y="16"/>
                  <a:pt x="12" y="16"/>
                  <a:pt x="12" y="16"/>
                </a:cubicBezTo>
                <a:cubicBezTo>
                  <a:pt x="4" y="16"/>
                  <a:pt x="0" y="21"/>
                  <a:pt x="0" y="28"/>
                </a:cubicBezTo>
                <a:cubicBezTo>
                  <a:pt x="0" y="88"/>
                  <a:pt x="0" y="88"/>
                  <a:pt x="0" y="88"/>
                </a:cubicBezTo>
                <a:cubicBezTo>
                  <a:pt x="0" y="91"/>
                  <a:pt x="1" y="94"/>
                  <a:pt x="3" y="96"/>
                </a:cubicBezTo>
                <a:cubicBezTo>
                  <a:pt x="5" y="99"/>
                  <a:pt x="8" y="100"/>
                  <a:pt x="12" y="100"/>
                </a:cubicBezTo>
                <a:cubicBezTo>
                  <a:pt x="60" y="100"/>
                  <a:pt x="60" y="100"/>
                  <a:pt x="60" y="100"/>
                </a:cubicBezTo>
                <a:cubicBezTo>
                  <a:pt x="63" y="100"/>
                  <a:pt x="66" y="99"/>
                  <a:pt x="69" y="97"/>
                </a:cubicBezTo>
                <a:cubicBezTo>
                  <a:pt x="71" y="95"/>
                  <a:pt x="72" y="91"/>
                  <a:pt x="72" y="88"/>
                </a:cubicBezTo>
                <a:cubicBezTo>
                  <a:pt x="72" y="84"/>
                  <a:pt x="72" y="84"/>
                  <a:pt x="72" y="84"/>
                </a:cubicBezTo>
                <a:cubicBezTo>
                  <a:pt x="76" y="84"/>
                  <a:pt x="76" y="84"/>
                  <a:pt x="76" y="84"/>
                </a:cubicBezTo>
                <a:cubicBezTo>
                  <a:pt x="79" y="84"/>
                  <a:pt x="82" y="83"/>
                  <a:pt x="85" y="81"/>
                </a:cubicBezTo>
                <a:cubicBezTo>
                  <a:pt x="87" y="79"/>
                  <a:pt x="88" y="75"/>
                  <a:pt x="88" y="72"/>
                </a:cubicBezTo>
                <a:cubicBezTo>
                  <a:pt x="88" y="28"/>
                  <a:pt x="88" y="28"/>
                  <a:pt x="88" y="28"/>
                </a:cubicBezTo>
                <a:cubicBezTo>
                  <a:pt x="88" y="24"/>
                  <a:pt x="87" y="21"/>
                  <a:pt x="85" y="19"/>
                </a:cubicBezTo>
                <a:cubicBezTo>
                  <a:pt x="69" y="3"/>
                  <a:pt x="69" y="3"/>
                  <a:pt x="69" y="3"/>
                </a:cubicBezTo>
                <a:cubicBezTo>
                  <a:pt x="67" y="1"/>
                  <a:pt x="63" y="0"/>
                  <a:pt x="60" y="0"/>
                </a:cubicBezTo>
                <a:lnTo>
                  <a:pt x="28" y="0"/>
                </a:lnTo>
                <a:close/>
                <a:moveTo>
                  <a:pt x="28" y="8"/>
                </a:moveTo>
                <a:cubicBezTo>
                  <a:pt x="58" y="8"/>
                  <a:pt x="58" y="8"/>
                  <a:pt x="58" y="8"/>
                </a:cubicBezTo>
                <a:cubicBezTo>
                  <a:pt x="59" y="8"/>
                  <a:pt x="60" y="9"/>
                  <a:pt x="60" y="10"/>
                </a:cubicBezTo>
                <a:cubicBezTo>
                  <a:pt x="60" y="21"/>
                  <a:pt x="60" y="21"/>
                  <a:pt x="60" y="21"/>
                </a:cubicBezTo>
                <a:cubicBezTo>
                  <a:pt x="60" y="25"/>
                  <a:pt x="62" y="28"/>
                  <a:pt x="67" y="28"/>
                </a:cubicBezTo>
                <a:cubicBezTo>
                  <a:pt x="78" y="28"/>
                  <a:pt x="78" y="28"/>
                  <a:pt x="78" y="28"/>
                </a:cubicBezTo>
                <a:cubicBezTo>
                  <a:pt x="78" y="28"/>
                  <a:pt x="80" y="28"/>
                  <a:pt x="80" y="30"/>
                </a:cubicBezTo>
                <a:cubicBezTo>
                  <a:pt x="80" y="72"/>
                  <a:pt x="80" y="72"/>
                  <a:pt x="80" y="72"/>
                </a:cubicBezTo>
                <a:cubicBezTo>
                  <a:pt x="80" y="74"/>
                  <a:pt x="78" y="76"/>
                  <a:pt x="76" y="76"/>
                </a:cubicBezTo>
                <a:cubicBezTo>
                  <a:pt x="28" y="76"/>
                  <a:pt x="28" y="76"/>
                  <a:pt x="28" y="76"/>
                </a:cubicBezTo>
                <a:cubicBezTo>
                  <a:pt x="26" y="76"/>
                  <a:pt x="24" y="75"/>
                  <a:pt x="24" y="72"/>
                </a:cubicBezTo>
                <a:cubicBezTo>
                  <a:pt x="24" y="12"/>
                  <a:pt x="24" y="12"/>
                  <a:pt x="24" y="12"/>
                </a:cubicBezTo>
                <a:cubicBezTo>
                  <a:pt x="24" y="9"/>
                  <a:pt x="26" y="8"/>
                  <a:pt x="28" y="8"/>
                </a:cubicBezTo>
                <a:close/>
                <a:moveTo>
                  <a:pt x="12" y="24"/>
                </a:moveTo>
                <a:cubicBezTo>
                  <a:pt x="16" y="24"/>
                  <a:pt x="16" y="24"/>
                  <a:pt x="16" y="24"/>
                </a:cubicBezTo>
                <a:cubicBezTo>
                  <a:pt x="16" y="72"/>
                  <a:pt x="16" y="72"/>
                  <a:pt x="16" y="72"/>
                </a:cubicBezTo>
                <a:cubicBezTo>
                  <a:pt x="16" y="75"/>
                  <a:pt x="17" y="78"/>
                  <a:pt x="19" y="80"/>
                </a:cubicBezTo>
                <a:cubicBezTo>
                  <a:pt x="21" y="83"/>
                  <a:pt x="24" y="84"/>
                  <a:pt x="28" y="84"/>
                </a:cubicBezTo>
                <a:cubicBezTo>
                  <a:pt x="64" y="84"/>
                  <a:pt x="64" y="84"/>
                  <a:pt x="64" y="84"/>
                </a:cubicBezTo>
                <a:cubicBezTo>
                  <a:pt x="64" y="88"/>
                  <a:pt x="64" y="88"/>
                  <a:pt x="64" y="88"/>
                </a:cubicBezTo>
                <a:cubicBezTo>
                  <a:pt x="64" y="90"/>
                  <a:pt x="62" y="92"/>
                  <a:pt x="60" y="92"/>
                </a:cubicBezTo>
                <a:cubicBezTo>
                  <a:pt x="12" y="92"/>
                  <a:pt x="12" y="92"/>
                  <a:pt x="12" y="92"/>
                </a:cubicBezTo>
                <a:cubicBezTo>
                  <a:pt x="10" y="92"/>
                  <a:pt x="8" y="91"/>
                  <a:pt x="8" y="88"/>
                </a:cubicBezTo>
                <a:cubicBezTo>
                  <a:pt x="8" y="28"/>
                  <a:pt x="8" y="28"/>
                  <a:pt x="8" y="28"/>
                </a:cubicBezTo>
                <a:cubicBezTo>
                  <a:pt x="8" y="25"/>
                  <a:pt x="10" y="24"/>
                  <a:pt x="12" y="24"/>
                </a:cubicBezTo>
                <a:close/>
                <a:moveTo>
                  <a:pt x="36" y="28"/>
                </a:moveTo>
                <a:cubicBezTo>
                  <a:pt x="36" y="32"/>
                  <a:pt x="36" y="32"/>
                  <a:pt x="36" y="32"/>
                </a:cubicBezTo>
                <a:cubicBezTo>
                  <a:pt x="52" y="32"/>
                  <a:pt x="52" y="32"/>
                  <a:pt x="52" y="32"/>
                </a:cubicBezTo>
                <a:cubicBezTo>
                  <a:pt x="52" y="28"/>
                  <a:pt x="52" y="28"/>
                  <a:pt x="52" y="28"/>
                </a:cubicBezTo>
                <a:lnTo>
                  <a:pt x="36" y="28"/>
                </a:lnTo>
                <a:close/>
                <a:moveTo>
                  <a:pt x="36" y="36"/>
                </a:moveTo>
                <a:cubicBezTo>
                  <a:pt x="36" y="40"/>
                  <a:pt x="36" y="40"/>
                  <a:pt x="36" y="40"/>
                </a:cubicBezTo>
                <a:cubicBezTo>
                  <a:pt x="68" y="40"/>
                  <a:pt x="68" y="40"/>
                  <a:pt x="68" y="40"/>
                </a:cubicBezTo>
                <a:cubicBezTo>
                  <a:pt x="68" y="36"/>
                  <a:pt x="68" y="36"/>
                  <a:pt x="68" y="36"/>
                </a:cubicBezTo>
                <a:lnTo>
                  <a:pt x="36" y="36"/>
                </a:lnTo>
                <a:close/>
                <a:moveTo>
                  <a:pt x="36" y="44"/>
                </a:moveTo>
                <a:cubicBezTo>
                  <a:pt x="36" y="48"/>
                  <a:pt x="36" y="48"/>
                  <a:pt x="36" y="48"/>
                </a:cubicBezTo>
                <a:cubicBezTo>
                  <a:pt x="68" y="48"/>
                  <a:pt x="68" y="48"/>
                  <a:pt x="68" y="48"/>
                </a:cubicBezTo>
                <a:cubicBezTo>
                  <a:pt x="68" y="44"/>
                  <a:pt x="68" y="44"/>
                  <a:pt x="68" y="44"/>
                </a:cubicBezTo>
                <a:lnTo>
                  <a:pt x="36" y="44"/>
                </a:lnTo>
                <a:close/>
                <a:moveTo>
                  <a:pt x="36" y="52"/>
                </a:moveTo>
                <a:cubicBezTo>
                  <a:pt x="36" y="56"/>
                  <a:pt x="36" y="56"/>
                  <a:pt x="36" y="56"/>
                </a:cubicBezTo>
                <a:cubicBezTo>
                  <a:pt x="68" y="56"/>
                  <a:pt x="68" y="56"/>
                  <a:pt x="68" y="56"/>
                </a:cubicBezTo>
                <a:cubicBezTo>
                  <a:pt x="68" y="52"/>
                  <a:pt x="68" y="52"/>
                  <a:pt x="68" y="52"/>
                </a:cubicBezTo>
                <a:lnTo>
                  <a:pt x="36" y="52"/>
                </a:lnTo>
                <a:close/>
                <a:moveTo>
                  <a:pt x="36" y="60"/>
                </a:moveTo>
                <a:cubicBezTo>
                  <a:pt x="36" y="64"/>
                  <a:pt x="36" y="64"/>
                  <a:pt x="36" y="64"/>
                </a:cubicBezTo>
                <a:cubicBezTo>
                  <a:pt x="68" y="64"/>
                  <a:pt x="68" y="64"/>
                  <a:pt x="68" y="64"/>
                </a:cubicBezTo>
                <a:cubicBezTo>
                  <a:pt x="68" y="60"/>
                  <a:pt x="68" y="60"/>
                  <a:pt x="68" y="60"/>
                </a:cubicBezTo>
                <a:lnTo>
                  <a:pt x="36" y="60"/>
                </a:lnTo>
                <a:close/>
              </a:path>
            </a:pathLst>
          </a:custGeom>
          <a:solidFill>
            <a:schemeClr val="accent1"/>
          </a:solidFill>
          <a:ln w="19" cap="flat">
            <a:no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nvGrpSpPr>
          <p:cNvPr id="27" name="Docer Falling Dust PPT demo"/>
          <p:cNvGrpSpPr/>
          <p:nvPr/>
        </p:nvGrpSpPr>
        <p:grpSpPr>
          <a:xfrm flipH="1">
            <a:off x="9172575" y="4387215"/>
            <a:ext cx="612775" cy="139700"/>
            <a:chOff x="13410" y="-360"/>
            <a:chExt cx="1580" cy="360"/>
          </a:xfrm>
        </p:grpSpPr>
        <p:sp>
          <p:nvSpPr>
            <p:cNvPr id="35" name="等腰三角形 34"/>
            <p:cNvSpPr/>
            <p:nvPr>
              <p:custDataLst>
                <p:tags r:id="rId13"/>
              </p:custDataLst>
            </p:nvPr>
          </p:nvSpPr>
          <p:spPr>
            <a:xfrm rot="5400000">
              <a:off x="14630" y="-360"/>
              <a:ext cx="360" cy="36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等腰三角形 44"/>
            <p:cNvSpPr/>
            <p:nvPr>
              <p:custDataLst>
                <p:tags r:id="rId14"/>
              </p:custDataLst>
            </p:nvPr>
          </p:nvSpPr>
          <p:spPr>
            <a:xfrm rot="5400000">
              <a:off x="14020" y="-360"/>
              <a:ext cx="360" cy="36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2" name="等腰三角形 61"/>
            <p:cNvSpPr/>
            <p:nvPr>
              <p:custDataLst>
                <p:tags r:id="rId15"/>
              </p:custDataLst>
            </p:nvPr>
          </p:nvSpPr>
          <p:spPr>
            <a:xfrm rot="5400000">
              <a:off x="13410" y="-360"/>
              <a:ext cx="360" cy="36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
        <p:nvSpPr>
          <p:cNvPr id="69" name="Docer Falling Dust PPT demo 9"/>
          <p:cNvSpPr/>
          <p:nvPr>
            <p:custDataLst>
              <p:tags r:id="rId16"/>
            </p:custDataLst>
          </p:nvPr>
        </p:nvSpPr>
        <p:spPr>
          <a:xfrm>
            <a:off x="1684020" y="4848860"/>
            <a:ext cx="7345045" cy="1383665"/>
          </a:xfrm>
          <a:prstGeom prst="rect">
            <a:avLst/>
          </a:prstGeom>
        </p:spPr>
        <p:txBody>
          <a:bodyPr wrap="square">
            <a:spAutoFit/>
          </a:bodyPr>
          <a:p>
            <a:pPr marL="400050" indent="-400050" algn="l">
              <a:lnSpc>
                <a:spcPct val="150000"/>
              </a:lnSpc>
              <a:buFont typeface="+mj-lt"/>
              <a:buAutoNum type="romanUcPeriod"/>
            </a:pP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歧视：对具有受保护特征的人（如种族）造成伤害，构成不合理的不平等对待，或者被广泛认为是不可接受的行为。</a:t>
            </a:r>
            <a:endPar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endParaRPr>
          </a:p>
          <a:p>
            <a:pPr marL="400050" indent="-400050" algn="l">
              <a:lnSpc>
                <a:spcPct val="150000"/>
              </a:lnSpc>
              <a:buFont typeface="+mj-lt"/>
              <a:buAutoNum type="romanUcPeriod"/>
            </a:pP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差异化、区分/分类或不平等对待：中性意义上的歧视。</a:t>
            </a:r>
            <a:endPar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endParaRPr>
          </a:p>
          <a:p>
            <a:pPr marL="400050" indent="-400050" algn="l">
              <a:lnSpc>
                <a:spcPct val="150000"/>
              </a:lnSpc>
              <a:buFont typeface="+mj-lt"/>
              <a:buAutoNum type="romanUcPeriod"/>
            </a:pPr>
            <a:r>
              <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rPr>
              <a:t>算法决策：基于计算机算法输出的决策。</a:t>
            </a:r>
            <a:endParaRPr lang="zh-CN" altLang="en-US" sz="1400" dirty="0" smtClean="0">
              <a:solidFill>
                <a:schemeClr val="bg1">
                  <a:lumMod val="50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Tree>
  </p:cSld>
  <p:clrMapOvr>
    <a:masterClrMapping/>
  </p:clrMapOvr>
  <p:timing>
    <p:tnLst>
      <p:par>
        <p:cTn id="1" dur="indefinite" restart="never" nodeType="tmRoot"/>
      </p:par>
    </p:tnLst>
    <p:bldLst>
      <p:bldP spid="34" grpId="0"/>
      <p:bldP spid="71" grpId="0"/>
      <p:bldP spid="72" grpId="0"/>
      <p:bldP spid="23" grpId="0"/>
      <p:bldP spid="24" grpId="0" bldLvl="0" animBg="1"/>
      <p:bldP spid="6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7" name="圆角矩形 66"/>
          <p:cNvSpPr/>
          <p:nvPr/>
        </p:nvSpPr>
        <p:spPr>
          <a:xfrm>
            <a:off x="823595" y="252413"/>
            <a:ext cx="236220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1</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4" name="文本框 33"/>
          <p:cNvSpPr txBox="1"/>
          <p:nvPr>
            <p:custDataLst>
              <p:tags r:id="rId4"/>
            </p:custDataLst>
          </p:nvPr>
        </p:nvSpPr>
        <p:spPr>
          <a:xfrm>
            <a:off x="944880" y="248603"/>
            <a:ext cx="2143760"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引言</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71" name="TextBox 76"/>
          <p:cNvSpPr txBox="1"/>
          <p:nvPr>
            <p:custDataLst>
              <p:tags r:id="rId5"/>
            </p:custDataLst>
          </p:nvPr>
        </p:nvSpPr>
        <p:spPr>
          <a:xfrm>
            <a:off x="3443078" y="1843164"/>
            <a:ext cx="2891832" cy="521970"/>
          </a:xfrm>
          <a:prstGeom prst="rect">
            <a:avLst/>
          </a:prstGeom>
          <a:noFill/>
        </p:spPr>
        <p:txBody>
          <a:bodyPr wrap="square" rtlCol="0">
            <a:spAutoFit/>
          </a:bodyPr>
          <a:p>
            <a:r>
              <a:rPr lang="zh-CN" altLang="en-US" sz="2800" dirty="0" smtClean="0">
                <a:solidFill>
                  <a:schemeClr val="accent1"/>
                </a:solidFill>
                <a:latin typeface="汉仪粗宋简" panose="02010600000101010101" charset="-122"/>
                <a:ea typeface="汉仪粗宋简" panose="02010600000101010101" charset="-122"/>
                <a:cs typeface="+mn-ea"/>
                <a:sym typeface="+mn-lt"/>
              </a:rPr>
              <a:t>探究方法</a:t>
            </a:r>
            <a:endParaRPr lang="zh-CN" altLang="en-US" sz="2800" dirty="0" smtClean="0">
              <a:solidFill>
                <a:schemeClr val="accent1"/>
              </a:solidFill>
              <a:latin typeface="汉仪粗宋简" panose="02010600000101010101" charset="-122"/>
              <a:ea typeface="汉仪粗宋简" panose="02010600000101010101" charset="-122"/>
              <a:cs typeface="+mn-ea"/>
              <a:sym typeface="+mn-lt"/>
            </a:endParaRPr>
          </a:p>
        </p:txBody>
      </p:sp>
      <p:sp>
        <p:nvSpPr>
          <p:cNvPr id="72" name="矩形 71"/>
          <p:cNvSpPr/>
          <p:nvPr>
            <p:custDataLst>
              <p:tags r:id="rId6"/>
            </p:custDataLst>
          </p:nvPr>
        </p:nvSpPr>
        <p:spPr>
          <a:xfrm>
            <a:off x="3442970" y="2356485"/>
            <a:ext cx="4597400" cy="1725295"/>
          </a:xfrm>
          <a:prstGeom prst="rect">
            <a:avLst/>
          </a:prstGeom>
        </p:spPr>
        <p:txBody>
          <a:bodyPr wrap="square">
            <a:noAutofit/>
          </a:bodyPr>
          <a:p>
            <a:pPr marL="285750" indent="-285750">
              <a:lnSpc>
                <a:spcPct val="150000"/>
              </a:lnSpc>
              <a:buFont typeface="Arial" panose="020B0604020202020204" pitchFamily="34" charset="0"/>
              <a:buChar char="•"/>
            </a:pPr>
            <a:endParaRPr lang="zh-CN" altLang="en-US" sz="1600">
              <a:latin typeface="汉仪旗黑-55简" panose="00020600040101010101" charset="-128"/>
              <a:ea typeface="汉仪旗黑-55简" panose="00020600040101010101" charset="-128"/>
              <a:cs typeface="汉仪旗黑-55简" panose="00020600040101010101" charset="-128"/>
              <a:sym typeface="+mn-ea"/>
            </a:endParaRPr>
          </a:p>
        </p:txBody>
      </p:sp>
      <p:sp>
        <p:nvSpPr>
          <p:cNvPr id="140" name="Docer Falling Dust PPT demo 8"/>
          <p:cNvSpPr/>
          <p:nvPr>
            <p:custDataLst>
              <p:tags r:id="rId7"/>
            </p:custDataLst>
          </p:nvPr>
        </p:nvSpPr>
        <p:spPr bwMode="auto">
          <a:xfrm>
            <a:off x="1137285" y="1864360"/>
            <a:ext cx="1730375" cy="1625600"/>
          </a:xfrm>
          <a:prstGeom prst="rect">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4" name="文本框 3"/>
          <p:cNvSpPr txBox="1"/>
          <p:nvPr/>
        </p:nvSpPr>
        <p:spPr>
          <a:xfrm>
            <a:off x="3313430" y="252730"/>
            <a:ext cx="6096000" cy="398780"/>
          </a:xfrm>
          <a:prstGeom prst="rect">
            <a:avLst/>
          </a:prstGeom>
          <a:noFill/>
        </p:spPr>
        <p:txBody>
          <a:bodyPr wrap="square" rtlCol="0" anchor="t">
            <a:spAutoFit/>
          </a:bodyPr>
          <a:p>
            <a:pPr marL="285750" indent="-285750" algn="l">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研究方法</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cxnSp>
        <p:nvCxnSpPr>
          <p:cNvPr id="26" name="Docer Falling Dust PPT demo"/>
          <p:cNvCxnSpPr/>
          <p:nvPr>
            <p:custDataLst>
              <p:tags r:id="rId8"/>
            </p:custDataLst>
          </p:nvPr>
        </p:nvCxnSpPr>
        <p:spPr>
          <a:xfrm flipV="1">
            <a:off x="1170940" y="5786755"/>
            <a:ext cx="8836660" cy="5715"/>
          </a:xfrm>
          <a:prstGeom prst="line">
            <a:avLst/>
          </a:prstGeom>
          <a:ln w="25400">
            <a:gradFill>
              <a:gsLst>
                <a:gs pos="0">
                  <a:schemeClr val="bg1">
                    <a:alpha val="0"/>
                  </a:schemeClr>
                </a:gs>
                <a:gs pos="80000">
                  <a:schemeClr val="accent1"/>
                </a:gs>
              </a:gsLst>
              <a:lin ang="0" scaled="0"/>
            </a:gradFill>
          </a:ln>
        </p:spPr>
        <p:style>
          <a:lnRef idx="1">
            <a:schemeClr val="accent1"/>
          </a:lnRef>
          <a:fillRef idx="0">
            <a:schemeClr val="accent1"/>
          </a:fillRef>
          <a:effectRef idx="0">
            <a:schemeClr val="accent1"/>
          </a:effectRef>
          <a:fontRef idx="minor">
            <a:schemeClr val="tx1"/>
          </a:fontRef>
        </p:style>
      </p:cxnSp>
      <p:pic>
        <p:nvPicPr>
          <p:cNvPr id="6" name="图片 5" descr="印刷方法"/>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358900" y="2023110"/>
            <a:ext cx="1294765" cy="1294765"/>
          </a:xfrm>
          <a:prstGeom prst="rect">
            <a:avLst/>
          </a:prstGeom>
        </p:spPr>
      </p:pic>
      <p:sp>
        <p:nvSpPr>
          <p:cNvPr id="7" name="矩形 6"/>
          <p:cNvSpPr/>
          <p:nvPr>
            <p:custDataLst>
              <p:tags r:id="rId11"/>
            </p:custDataLst>
          </p:nvPr>
        </p:nvSpPr>
        <p:spPr>
          <a:xfrm>
            <a:off x="3569970" y="2483485"/>
            <a:ext cx="6682740" cy="3489960"/>
          </a:xfrm>
          <a:prstGeom prst="rect">
            <a:avLst/>
          </a:prstGeom>
        </p:spPr>
        <p:txBody>
          <a:bodyPr wrap="square">
            <a:noAutofit/>
          </a:bodyPr>
          <a:p>
            <a:pPr marL="400050" indent="-400050">
              <a:lnSpc>
                <a:spcPct val="150000"/>
              </a:lnSpc>
              <a:buFont typeface="+mj-lt"/>
              <a:buAutoNum type="romanUcPeriod"/>
            </a:pPr>
            <a:r>
              <a:rPr lang="zh-CN" altLang="en-US">
                <a:solidFill>
                  <a:srgbClr val="C00000"/>
                </a:solidFill>
                <a:latin typeface="汉仪旗黑-55简" panose="00020600040101010101" charset="-128"/>
                <a:ea typeface="汉仪旗黑-55简" panose="00020600040101010101" charset="-128"/>
                <a:cs typeface="汉仪旗黑-55简" panose="00020600040101010101" charset="-128"/>
                <a:sym typeface="+mn-ea"/>
              </a:rPr>
              <a:t>文献综述与比较分析</a:t>
            </a:r>
            <a:r>
              <a:rPr lang="zh-CN" altLang="en-US">
                <a:latin typeface="汉仪旗黑-55简" panose="00020600040101010101" charset="-128"/>
                <a:ea typeface="汉仪旗黑-55简" panose="00020600040101010101" charset="-128"/>
                <a:cs typeface="汉仪旗黑-55简" panose="00020600040101010101" charset="-128"/>
                <a:sym typeface="+mn-ea"/>
              </a:rPr>
              <a:t>：</a:t>
            </a:r>
            <a:r>
              <a:rPr lang="zh-CN" altLang="en-US" sz="1400">
                <a:latin typeface="汉仪旗黑-55简" panose="00020600040101010101" charset="-128"/>
                <a:ea typeface="汉仪旗黑-55简" panose="00020600040101010101" charset="-128"/>
                <a:cs typeface="汉仪旗黑-55简" panose="00020600040101010101" charset="-128"/>
                <a:sym typeface="+mn-ea"/>
              </a:rPr>
              <a:t>对完全开放体系、完全封闭体系和混合体系在应对算法歧视方面的特点进行比较分析，以提出适用于该问题的法律体系。</a:t>
            </a:r>
            <a:endParaRPr lang="zh-CN" altLang="en-US" sz="1400">
              <a:latin typeface="汉仪旗黑-55简" panose="00020600040101010101" charset="-128"/>
              <a:ea typeface="汉仪旗黑-55简" panose="00020600040101010101" charset="-128"/>
              <a:cs typeface="汉仪旗黑-55简" panose="00020600040101010101" charset="-128"/>
              <a:sym typeface="+mn-ea"/>
            </a:endParaRPr>
          </a:p>
          <a:p>
            <a:pPr marL="400050" indent="-400050">
              <a:lnSpc>
                <a:spcPct val="150000"/>
              </a:lnSpc>
              <a:buFont typeface="+mj-lt"/>
              <a:buAutoNum type="romanUcPeriod"/>
            </a:pPr>
            <a:r>
              <a:rPr lang="zh-CN" altLang="en-US">
                <a:solidFill>
                  <a:srgbClr val="C00000"/>
                </a:solidFill>
                <a:latin typeface="汉仪旗黑-55简" panose="00020600040101010101" charset="-128"/>
                <a:ea typeface="汉仪旗黑-55简" panose="00020600040101010101" charset="-128"/>
                <a:cs typeface="汉仪旗黑-55简" panose="00020600040101010101" charset="-128"/>
                <a:sym typeface="+mn-ea"/>
              </a:rPr>
              <a:t>案例分析</a:t>
            </a:r>
            <a:r>
              <a:rPr lang="zh-CN" altLang="en-US">
                <a:latin typeface="汉仪旗黑-55简" panose="00020600040101010101" charset="-128"/>
                <a:ea typeface="汉仪旗黑-55简" panose="00020600040101010101" charset="-128"/>
                <a:cs typeface="汉仪旗黑-55简" panose="00020600040101010101" charset="-128"/>
                <a:sym typeface="+mn-ea"/>
              </a:rPr>
              <a:t>：</a:t>
            </a:r>
            <a:r>
              <a:rPr lang="zh-CN" altLang="en-US" sz="1400">
                <a:latin typeface="汉仪旗黑-55简" panose="00020600040101010101" charset="-128"/>
                <a:ea typeface="汉仪旗黑-55简" panose="00020600040101010101" charset="-128"/>
                <a:cs typeface="汉仪旗黑-55简" panose="00020600040101010101" charset="-128"/>
                <a:sym typeface="+mn-ea"/>
              </a:rPr>
              <a:t>通过具体案例（如谷歌广告系统和在线教育平台的个性化定价）展示算法差异化对特定人群造成的伤害和不公平现象。</a:t>
            </a:r>
            <a:endParaRPr lang="zh-CN" altLang="en-US" sz="1400">
              <a:latin typeface="汉仪旗黑-55简" panose="00020600040101010101" charset="-128"/>
              <a:ea typeface="汉仪旗黑-55简" panose="00020600040101010101" charset="-128"/>
              <a:cs typeface="汉仪旗黑-55简" panose="00020600040101010101" charset="-128"/>
              <a:sym typeface="+mn-ea"/>
            </a:endParaRPr>
          </a:p>
          <a:p>
            <a:pPr marL="400050" indent="-400050">
              <a:lnSpc>
                <a:spcPct val="150000"/>
              </a:lnSpc>
              <a:buFont typeface="+mj-lt"/>
              <a:buAutoNum type="romanUcPeriod"/>
            </a:pPr>
            <a:r>
              <a:rPr lang="zh-CN" altLang="en-US">
                <a:solidFill>
                  <a:srgbClr val="C00000"/>
                </a:solidFill>
                <a:latin typeface="汉仪旗黑-55简" panose="00020600040101010101" charset="-128"/>
                <a:ea typeface="汉仪旗黑-55简" panose="00020600040101010101" charset="-128"/>
                <a:cs typeface="汉仪旗黑-55简" panose="00020600040101010101" charset="-128"/>
                <a:sym typeface="+mn-ea"/>
              </a:rPr>
              <a:t>跨学科协作</a:t>
            </a:r>
            <a:r>
              <a:rPr lang="zh-CN" altLang="en-US">
                <a:latin typeface="汉仪旗黑-55简" panose="00020600040101010101" charset="-128"/>
                <a:ea typeface="汉仪旗黑-55简" panose="00020600040101010101" charset="-128"/>
                <a:cs typeface="汉仪旗黑-55简" panose="00020600040101010101" charset="-128"/>
                <a:sym typeface="+mn-ea"/>
              </a:rPr>
              <a:t>：</a:t>
            </a:r>
            <a:r>
              <a:rPr lang="zh-CN" altLang="en-US" sz="1400">
                <a:latin typeface="汉仪旗黑-55简" panose="00020600040101010101" charset="-128"/>
                <a:ea typeface="汉仪旗黑-55简" panose="00020600040101010101" charset="-128"/>
                <a:cs typeface="汉仪旗黑-55简" panose="00020600040101010101" charset="-128"/>
                <a:sym typeface="+mn-ea"/>
              </a:rPr>
              <a:t>融合法律、计算机科学和社会学等多个领域的知识，确保对算法歧视问题的全面理解和解决方案的科学性。</a:t>
            </a:r>
            <a:endParaRPr lang="zh-CN" altLang="en-US">
              <a:latin typeface="汉仪旗黑-55简" panose="00020600040101010101" charset="-128"/>
              <a:ea typeface="汉仪旗黑-55简" panose="00020600040101010101" charset="-128"/>
              <a:cs typeface="汉仪旗黑-55简" panose="00020600040101010101" charset="-128"/>
              <a:sym typeface="+mn-ea"/>
            </a:endParaRPr>
          </a:p>
          <a:p>
            <a:pPr marL="400050" indent="-400050">
              <a:lnSpc>
                <a:spcPct val="150000"/>
              </a:lnSpc>
              <a:buFont typeface="+mj-lt"/>
              <a:buAutoNum type="romanUcPeriod"/>
            </a:pPr>
            <a:r>
              <a:rPr lang="zh-CN" altLang="en-US">
                <a:solidFill>
                  <a:srgbClr val="C00000"/>
                </a:solidFill>
                <a:latin typeface="汉仪旗黑-55简" panose="00020600040101010101" charset="-128"/>
                <a:ea typeface="汉仪旗黑-55简" panose="00020600040101010101" charset="-128"/>
                <a:cs typeface="汉仪旗黑-55简" panose="00020600040101010101" charset="-128"/>
                <a:sym typeface="+mn-ea"/>
              </a:rPr>
              <a:t>技术应用</a:t>
            </a:r>
            <a:r>
              <a:rPr lang="zh-CN" altLang="en-US">
                <a:latin typeface="汉仪旗黑-55简" panose="00020600040101010101" charset="-128"/>
                <a:ea typeface="汉仪旗黑-55简" panose="00020600040101010101" charset="-128"/>
                <a:cs typeface="汉仪旗黑-55简" panose="00020600040101010101" charset="-128"/>
                <a:sym typeface="+mn-ea"/>
              </a:rPr>
              <a:t>：</a:t>
            </a:r>
            <a:r>
              <a:rPr lang="zh-CN" altLang="en-US" sz="1400">
                <a:latin typeface="汉仪旗黑-55简" panose="00020600040101010101" charset="-128"/>
                <a:ea typeface="汉仪旗黑-55简" panose="00020600040101010101" charset="-128"/>
                <a:cs typeface="汉仪旗黑-55简" panose="00020600040101010101" charset="-128"/>
                <a:sym typeface="+mn-ea"/>
              </a:rPr>
              <a:t>探讨法规编码技术如何将法律条文转化为机器可读的政策语言，并利用静态分析工具（如PRIVANALYZER）实现自动化合规性检查。</a:t>
            </a:r>
            <a:endParaRPr lang="zh-CN" altLang="en-US" sz="1400">
              <a:latin typeface="汉仪旗黑-55简" panose="00020600040101010101" charset="-128"/>
              <a:ea typeface="汉仪旗黑-55简" panose="00020600040101010101" charset="-128"/>
              <a:cs typeface="汉仪旗黑-55简" panose="00020600040101010101" charset="-128"/>
              <a:sym typeface="+mn-ea"/>
            </a:endParaRPr>
          </a:p>
        </p:txBody>
      </p:sp>
    </p:spTree>
  </p:cSld>
  <p:clrMapOvr>
    <a:masterClrMapping/>
  </p:clrMapOvr>
  <p:timing>
    <p:tnLst>
      <p:par>
        <p:cTn id="1" dur="indefinite" restart="never" nodeType="tmRoot"/>
      </p:par>
    </p:tnLst>
    <p:bldLst>
      <p:bldP spid="34" grpId="0"/>
      <p:bldP spid="71" grpId="0"/>
      <p:bldP spid="72"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3629025" y="1522730"/>
            <a:ext cx="5262880" cy="3605530"/>
            <a:chOff x="2364" y="6776"/>
            <a:chExt cx="1336" cy="915"/>
          </a:xfrm>
          <a:solidFill>
            <a:schemeClr val="bg1">
              <a:lumMod val="95000"/>
            </a:schemeClr>
          </a:solidFill>
        </p:grpSpPr>
        <p:sp>
          <p:nvSpPr>
            <p:cNvPr id="28" name="Freeform 14"/>
            <p:cNvSpPr/>
            <p:nvPr>
              <p:custDataLst>
                <p:tags r:id="rId1"/>
              </p:custDataLst>
            </p:nvPr>
          </p:nvSpPr>
          <p:spPr bwMode="auto">
            <a:xfrm>
              <a:off x="2364" y="6776"/>
              <a:ext cx="1336" cy="622"/>
            </a:xfrm>
            <a:custGeom>
              <a:avLst/>
              <a:gdLst>
                <a:gd name="T0" fmla="*/ 120 w 250"/>
                <a:gd name="T1" fmla="*/ 2 h 116"/>
                <a:gd name="T2" fmla="*/ 3 w 250"/>
                <a:gd name="T3" fmla="*/ 55 h 116"/>
                <a:gd name="T4" fmla="*/ 3 w 250"/>
                <a:gd name="T5" fmla="*/ 62 h 116"/>
                <a:gd name="T6" fmla="*/ 120 w 250"/>
                <a:gd name="T7" fmla="*/ 115 h 116"/>
                <a:gd name="T8" fmla="*/ 131 w 250"/>
                <a:gd name="T9" fmla="*/ 115 h 116"/>
                <a:gd name="T10" fmla="*/ 247 w 250"/>
                <a:gd name="T11" fmla="*/ 62 h 116"/>
                <a:gd name="T12" fmla="*/ 247 w 250"/>
                <a:gd name="T13" fmla="*/ 55 h 116"/>
                <a:gd name="T14" fmla="*/ 131 w 250"/>
                <a:gd name="T15" fmla="*/ 2 h 116"/>
                <a:gd name="T16" fmla="*/ 120 w 250"/>
                <a:gd name="T17"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116">
                  <a:moveTo>
                    <a:pt x="120" y="2"/>
                  </a:moveTo>
                  <a:cubicBezTo>
                    <a:pt x="3" y="55"/>
                    <a:pt x="3" y="55"/>
                    <a:pt x="3" y="55"/>
                  </a:cubicBezTo>
                  <a:cubicBezTo>
                    <a:pt x="0" y="56"/>
                    <a:pt x="0" y="60"/>
                    <a:pt x="3" y="62"/>
                  </a:cubicBezTo>
                  <a:cubicBezTo>
                    <a:pt x="120" y="115"/>
                    <a:pt x="120" y="115"/>
                    <a:pt x="120" y="115"/>
                  </a:cubicBezTo>
                  <a:cubicBezTo>
                    <a:pt x="123" y="116"/>
                    <a:pt x="127" y="116"/>
                    <a:pt x="131" y="115"/>
                  </a:cubicBezTo>
                  <a:cubicBezTo>
                    <a:pt x="247" y="62"/>
                    <a:pt x="247" y="62"/>
                    <a:pt x="247" y="62"/>
                  </a:cubicBezTo>
                  <a:cubicBezTo>
                    <a:pt x="250" y="60"/>
                    <a:pt x="250" y="56"/>
                    <a:pt x="247" y="55"/>
                  </a:cubicBezTo>
                  <a:cubicBezTo>
                    <a:pt x="131" y="2"/>
                    <a:pt x="131" y="2"/>
                    <a:pt x="131" y="2"/>
                  </a:cubicBezTo>
                  <a:cubicBezTo>
                    <a:pt x="127" y="0"/>
                    <a:pt x="123" y="0"/>
                    <a:pt x="120"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sp>
          <p:nvSpPr>
            <p:cNvPr id="30" name="Freeform 16"/>
            <p:cNvSpPr/>
            <p:nvPr>
              <p:custDataLst>
                <p:tags r:id="rId2"/>
              </p:custDataLst>
            </p:nvPr>
          </p:nvSpPr>
          <p:spPr bwMode="auto">
            <a:xfrm>
              <a:off x="2583" y="7241"/>
              <a:ext cx="893" cy="450"/>
            </a:xfrm>
            <a:custGeom>
              <a:avLst/>
              <a:gdLst>
                <a:gd name="T0" fmla="*/ 95 w 167"/>
                <a:gd name="T1" fmla="*/ 33 h 84"/>
                <a:gd name="T2" fmla="*/ 84 w 167"/>
                <a:gd name="T3" fmla="*/ 36 h 84"/>
                <a:gd name="T4" fmla="*/ 73 w 167"/>
                <a:gd name="T5" fmla="*/ 33 h 84"/>
                <a:gd name="T6" fmla="*/ 0 w 167"/>
                <a:gd name="T7" fmla="*/ 0 h 84"/>
                <a:gd name="T8" fmla="*/ 0 w 167"/>
                <a:gd name="T9" fmla="*/ 50 h 84"/>
                <a:gd name="T10" fmla="*/ 84 w 167"/>
                <a:gd name="T11" fmla="*/ 84 h 84"/>
                <a:gd name="T12" fmla="*/ 167 w 167"/>
                <a:gd name="T13" fmla="*/ 50 h 84"/>
                <a:gd name="T14" fmla="*/ 167 w 167"/>
                <a:gd name="T15" fmla="*/ 1 h 84"/>
                <a:gd name="T16" fmla="*/ 95 w 167"/>
                <a:gd name="T17" fmla="*/ 3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84">
                  <a:moveTo>
                    <a:pt x="95" y="33"/>
                  </a:moveTo>
                  <a:cubicBezTo>
                    <a:pt x="92" y="35"/>
                    <a:pt x="88" y="36"/>
                    <a:pt x="84" y="36"/>
                  </a:cubicBezTo>
                  <a:cubicBezTo>
                    <a:pt x="80" y="36"/>
                    <a:pt x="77" y="35"/>
                    <a:pt x="73" y="33"/>
                  </a:cubicBezTo>
                  <a:cubicBezTo>
                    <a:pt x="0" y="0"/>
                    <a:pt x="0" y="0"/>
                    <a:pt x="0" y="0"/>
                  </a:cubicBezTo>
                  <a:cubicBezTo>
                    <a:pt x="0" y="50"/>
                    <a:pt x="0" y="50"/>
                    <a:pt x="0" y="50"/>
                  </a:cubicBezTo>
                  <a:cubicBezTo>
                    <a:pt x="0" y="69"/>
                    <a:pt x="38" y="84"/>
                    <a:pt x="84" y="84"/>
                  </a:cubicBezTo>
                  <a:cubicBezTo>
                    <a:pt x="130" y="84"/>
                    <a:pt x="167" y="69"/>
                    <a:pt x="167" y="50"/>
                  </a:cubicBezTo>
                  <a:cubicBezTo>
                    <a:pt x="167" y="1"/>
                    <a:pt x="167" y="1"/>
                    <a:pt x="167" y="1"/>
                  </a:cubicBezTo>
                  <a:lnTo>
                    <a:pt x="95"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汉仪旗黑-55简" panose="00020600040101010101" charset="-128"/>
              </a:endParaRPr>
            </a:p>
          </p:txBody>
        </p:sp>
      </p:grpSp>
      <p:grpSp>
        <p:nvGrpSpPr>
          <p:cNvPr id="48" name="组合 47"/>
          <p:cNvGrpSpPr/>
          <p:nvPr/>
        </p:nvGrpSpPr>
        <p:grpSpPr>
          <a:xfrm>
            <a:off x="450215" y="4749165"/>
            <a:ext cx="322580" cy="1576070"/>
            <a:chOff x="18027" y="5881"/>
            <a:chExt cx="508" cy="2482"/>
          </a:xfrm>
        </p:grpSpPr>
        <p:sp>
          <p:nvSpPr>
            <p:cNvPr id="35" name="椭圆 34"/>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6" name="椭圆 35"/>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7" name="椭圆 36"/>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8" name="椭圆 37"/>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9" name="椭圆 38"/>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0" name="椭圆 39"/>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2" name="椭圆 41"/>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3" name="椭圆 42"/>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4" name="椭圆 43"/>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椭圆 44"/>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6" name="椭圆 45"/>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7" name="椭圆 46"/>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nvGrpSpPr>
          <p:cNvPr id="3" name="组合 2"/>
          <p:cNvGrpSpPr/>
          <p:nvPr/>
        </p:nvGrpSpPr>
        <p:grpSpPr>
          <a:xfrm flipH="1">
            <a:off x="63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4" name="组合 3"/>
          <p:cNvGrpSpPr/>
          <p:nvPr/>
        </p:nvGrpSpPr>
        <p:grpSpPr>
          <a:xfrm flipH="1">
            <a:off x="8562975" y="5888355"/>
            <a:ext cx="3628390" cy="969010"/>
            <a:chOff x="13485" y="9273"/>
            <a:chExt cx="5714" cy="1526"/>
          </a:xfrm>
        </p:grpSpPr>
        <p:sp>
          <p:nvSpPr>
            <p:cNvPr id="82" name="Freeform 15"/>
            <p:cNvSpPr/>
            <p:nvPr/>
          </p:nvSpPr>
          <p:spPr bwMode="auto">
            <a:xfrm rot="10800000" flipH="1" flipV="1">
              <a:off x="13485" y="9273"/>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grpSp>
          <p:nvGrpSpPr>
            <p:cNvPr id="86" name="组合 85"/>
            <p:cNvGrpSpPr/>
            <p:nvPr/>
          </p:nvGrpSpPr>
          <p:grpSpPr>
            <a:xfrm rot="16200000" flipH="1" flipV="1">
              <a:off x="15591" y="8807"/>
              <a:ext cx="508" cy="2482"/>
              <a:chOff x="18027" y="5881"/>
              <a:chExt cx="508" cy="2482"/>
            </a:xfrm>
            <a:solidFill>
              <a:schemeClr val="bg1"/>
            </a:solidFill>
          </p:grpSpPr>
          <p:sp>
            <p:nvSpPr>
              <p:cNvPr id="87" name="椭圆 86"/>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8" name="椭圆 87"/>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9" name="椭圆 88"/>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0" name="椭圆 89"/>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1" name="椭圆 90"/>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2" name="椭圆 91"/>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3" name="椭圆 92"/>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4" name="椭圆 93"/>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5" name="椭圆 94"/>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6" name="椭圆 95"/>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7" name="椭圆 96"/>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98" name="椭圆 97"/>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170" name="组合 169"/>
          <p:cNvGrpSpPr/>
          <p:nvPr/>
        </p:nvGrpSpPr>
        <p:grpSpPr>
          <a:xfrm>
            <a:off x="8731250" y="5771515"/>
            <a:ext cx="641985" cy="644525"/>
            <a:chOff x="16973" y="8717"/>
            <a:chExt cx="1430" cy="1434"/>
          </a:xfrm>
        </p:grpSpPr>
        <p:grpSp>
          <p:nvGrpSpPr>
            <p:cNvPr id="24" name="组合 23"/>
            <p:cNvGrpSpPr/>
            <p:nvPr/>
          </p:nvGrpSpPr>
          <p:grpSpPr>
            <a:xfrm>
              <a:off x="16973" y="8717"/>
              <a:ext cx="1430" cy="1434"/>
              <a:chOff x="5479149" y="5548282"/>
              <a:chExt cx="965194" cy="967810"/>
            </a:xfrm>
          </p:grpSpPr>
          <p:sp>
            <p:nvSpPr>
              <p:cNvPr id="20" name="Oval 18"/>
              <p:cNvSpPr>
                <a:spLocks noChangeArrowheads="1"/>
              </p:cNvSpPr>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21" name="Oval 19"/>
              <p:cNvSpPr>
                <a:spLocks noChangeArrowheads="1"/>
              </p:cNvSpPr>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64" name="Oval 17"/>
            <p:cNvSpPr>
              <a:spLocks noChangeArrowheads="1"/>
            </p:cNvSpPr>
            <p:nvPr/>
          </p:nvSpPr>
          <p:spPr bwMode="auto">
            <a:xfrm>
              <a:off x="17308" y="9052"/>
              <a:ext cx="760" cy="764"/>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15" name="文本框 14"/>
          <p:cNvSpPr txBox="1"/>
          <p:nvPr>
            <p:custDataLst>
              <p:tags r:id="rId3"/>
            </p:custDataLst>
          </p:nvPr>
        </p:nvSpPr>
        <p:spPr>
          <a:xfrm>
            <a:off x="3712176" y="3673339"/>
            <a:ext cx="5059680" cy="829945"/>
          </a:xfrm>
          <a:prstGeom prst="rect">
            <a:avLst/>
          </a:prstGeom>
          <a:noFill/>
        </p:spPr>
        <p:txBody>
          <a:bodyPr wrap="none" rtlCol="0">
            <a:spAutoFit/>
          </a:bodyPr>
          <a:p>
            <a:pPr algn="ctr"/>
            <a:r>
              <a:rPr lang="zh-CN" altLang="en-US" sz="4800" dirty="0" smtClean="0">
                <a:solidFill>
                  <a:schemeClr val="accent2"/>
                </a:solidFill>
                <a:latin typeface="汉仪粗宋简" panose="02010600000101010101" charset="-122"/>
                <a:ea typeface="汉仪粗宋简" panose="02010600000101010101" charset="-122"/>
                <a:cs typeface="+mn-ea"/>
                <a:sym typeface="+mn-lt"/>
              </a:rPr>
              <a:t>算法歧视和差异化</a:t>
            </a:r>
            <a:endParaRPr lang="zh-CN" altLang="en-US" sz="4800" dirty="0" smtClean="0">
              <a:solidFill>
                <a:schemeClr val="accent2"/>
              </a:solidFill>
              <a:latin typeface="汉仪粗宋简" panose="02010600000101010101" charset="-122"/>
              <a:ea typeface="汉仪粗宋简" panose="02010600000101010101" charset="-122"/>
              <a:cs typeface="+mn-ea"/>
              <a:sym typeface="+mn-lt"/>
            </a:endParaRPr>
          </a:p>
        </p:txBody>
      </p:sp>
      <p:sp>
        <p:nvSpPr>
          <p:cNvPr id="2" name="椭圆 1"/>
          <p:cNvSpPr/>
          <p:nvPr/>
        </p:nvSpPr>
        <p:spPr>
          <a:xfrm>
            <a:off x="5575266" y="2095500"/>
            <a:ext cx="1333500" cy="13335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4800">
                <a:latin typeface="汉仪粗宋简" panose="02010600000101010101" charset="-122"/>
                <a:ea typeface="汉仪粗宋简" panose="02010600000101010101" charset="-122"/>
                <a:cs typeface="汉仪旗黑-55简" panose="00020600040101010101" charset="-128"/>
              </a:rPr>
              <a:t>2</a:t>
            </a:r>
            <a:endParaRPr lang="en-US" altLang="zh-CN" sz="4800">
              <a:latin typeface="汉仪粗宋简" panose="02010600000101010101" charset="-122"/>
              <a:ea typeface="汉仪粗宋简" panose="02010600000101010101" charset="-122"/>
              <a:cs typeface="汉仪旗黑-55简" panose="00020600040101010101" charset="-128"/>
            </a:endParaRPr>
          </a:p>
        </p:txBody>
      </p:sp>
      <p:grpSp>
        <p:nvGrpSpPr>
          <p:cNvPr id="25" name="组合 24"/>
          <p:cNvGrpSpPr/>
          <p:nvPr/>
        </p:nvGrpSpPr>
        <p:grpSpPr>
          <a:xfrm rot="0" flipH="1" flipV="1">
            <a:off x="2753995" y="520065"/>
            <a:ext cx="624840" cy="626745"/>
            <a:chOff x="3136787" y="5505123"/>
            <a:chExt cx="625153" cy="626461"/>
          </a:xfrm>
        </p:grpSpPr>
        <p:sp>
          <p:nvSpPr>
            <p:cNvPr id="18" name="Oval 16"/>
            <p:cNvSpPr>
              <a:spLocks noChangeArrowheads="1"/>
            </p:cNvSpPr>
            <p:nvPr/>
          </p:nvSpPr>
          <p:spPr bwMode="auto">
            <a:xfrm>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5" name="组合 4"/>
          <p:cNvGrpSpPr/>
          <p:nvPr/>
        </p:nvGrpSpPr>
        <p:grpSpPr>
          <a:xfrm>
            <a:off x="11429365" y="409575"/>
            <a:ext cx="322580" cy="1576070"/>
            <a:chOff x="18027" y="5881"/>
            <a:chExt cx="508" cy="2482"/>
          </a:xfrm>
        </p:grpSpPr>
        <p:sp>
          <p:nvSpPr>
            <p:cNvPr id="6" name="椭圆 5"/>
            <p:cNvSpPr/>
            <p:nvPr/>
          </p:nvSpPr>
          <p:spPr>
            <a:xfrm>
              <a:off x="18375" y="5881"/>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7" name="椭圆 6"/>
            <p:cNvSpPr/>
            <p:nvPr/>
          </p:nvSpPr>
          <p:spPr>
            <a:xfrm>
              <a:off x="18375"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 name="椭圆 7"/>
            <p:cNvSpPr/>
            <p:nvPr/>
          </p:nvSpPr>
          <p:spPr>
            <a:xfrm>
              <a:off x="18375"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3" name="椭圆 12"/>
            <p:cNvSpPr/>
            <p:nvPr/>
          </p:nvSpPr>
          <p:spPr>
            <a:xfrm>
              <a:off x="18375"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14" name="椭圆 13"/>
            <p:cNvSpPr/>
            <p:nvPr/>
          </p:nvSpPr>
          <p:spPr>
            <a:xfrm>
              <a:off x="18375"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2" name="椭圆 21"/>
            <p:cNvSpPr/>
            <p:nvPr/>
          </p:nvSpPr>
          <p:spPr>
            <a:xfrm>
              <a:off x="18375"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3" name="椭圆 22"/>
            <p:cNvSpPr/>
            <p:nvPr/>
          </p:nvSpPr>
          <p:spPr>
            <a:xfrm>
              <a:off x="18027" y="6268"/>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6" name="椭圆 25"/>
            <p:cNvSpPr/>
            <p:nvPr/>
          </p:nvSpPr>
          <p:spPr>
            <a:xfrm>
              <a:off x="18027" y="6655"/>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27" name="椭圆 26"/>
            <p:cNvSpPr/>
            <p:nvPr/>
          </p:nvSpPr>
          <p:spPr>
            <a:xfrm>
              <a:off x="18027" y="7042"/>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31" name="椭圆 30"/>
            <p:cNvSpPr/>
            <p:nvPr/>
          </p:nvSpPr>
          <p:spPr>
            <a:xfrm>
              <a:off x="18027" y="7429"/>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3" name="椭圆 62"/>
            <p:cNvSpPr/>
            <p:nvPr/>
          </p:nvSpPr>
          <p:spPr>
            <a:xfrm>
              <a:off x="18027" y="7816"/>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81" name="椭圆 80"/>
            <p:cNvSpPr/>
            <p:nvPr/>
          </p:nvSpPr>
          <p:spPr>
            <a:xfrm>
              <a:off x="18027" y="8203"/>
              <a:ext cx="161" cy="1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7" name="圆角矩形 66"/>
          <p:cNvSpPr/>
          <p:nvPr/>
        </p:nvSpPr>
        <p:spPr>
          <a:xfrm>
            <a:off x="823595" y="252730"/>
            <a:ext cx="262890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2</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grpSp>
        <p:nvGrpSpPr>
          <p:cNvPr id="10" name="组合 9"/>
          <p:cNvGrpSpPr/>
          <p:nvPr/>
        </p:nvGrpSpPr>
        <p:grpSpPr>
          <a:xfrm>
            <a:off x="332740" y="252413"/>
            <a:ext cx="387350" cy="388620"/>
            <a:chOff x="16973" y="8717"/>
            <a:chExt cx="1430" cy="1434"/>
          </a:xfrm>
        </p:grpSpPr>
        <p:grpSp>
          <p:nvGrpSpPr>
            <p:cNvPr id="11" name="组合 10"/>
            <p:cNvGrpSpPr/>
            <p:nvPr/>
          </p:nvGrpSpPr>
          <p:grpSpPr>
            <a:xfrm>
              <a:off x="16973" y="8717"/>
              <a:ext cx="1430" cy="1434"/>
              <a:chOff x="5479149" y="5548282"/>
              <a:chExt cx="965194" cy="967810"/>
            </a:xfrm>
          </p:grpSpPr>
          <p:sp>
            <p:nvSpPr>
              <p:cNvPr id="12" name="Oval 18"/>
              <p:cNvSpPr>
                <a:spLocks noChangeArrowheads="1"/>
              </p:cNvSpPr>
              <p:nvPr>
                <p:custDataLst>
                  <p:tags r:id="rId1"/>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32" name="Oval 19"/>
              <p:cNvSpPr>
                <a:spLocks noChangeArrowheads="1"/>
              </p:cNvSpPr>
              <p:nvPr>
                <p:custDataLst>
                  <p:tags r:id="rId2"/>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3" name="Oval 17"/>
            <p:cNvSpPr>
              <a:spLocks noChangeArrowheads="1"/>
            </p:cNvSpPr>
            <p:nvPr>
              <p:custDataLst>
                <p:tags r:id="rId3"/>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4" name="文本框 33"/>
          <p:cNvSpPr txBox="1"/>
          <p:nvPr>
            <p:custDataLst>
              <p:tags r:id="rId4"/>
            </p:custDataLst>
          </p:nvPr>
        </p:nvSpPr>
        <p:spPr>
          <a:xfrm>
            <a:off x="823595" y="252730"/>
            <a:ext cx="2629535"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算法歧视和差异化</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
        <p:nvSpPr>
          <p:cNvPr id="41" name="文本框 40"/>
          <p:cNvSpPr txBox="1"/>
          <p:nvPr>
            <p:custDataLst>
              <p:tags r:id="rId5"/>
            </p:custDataLst>
          </p:nvPr>
        </p:nvSpPr>
        <p:spPr>
          <a:xfrm>
            <a:off x="3453130" y="252730"/>
            <a:ext cx="4806315" cy="398780"/>
          </a:xfrm>
          <a:prstGeom prst="rect">
            <a:avLst/>
          </a:prstGeom>
          <a:noFill/>
        </p:spPr>
        <p:txBody>
          <a:bodyPr wrap="square" rtlCol="0">
            <a:spAutoFit/>
          </a:bodyPr>
          <a:p>
            <a:pPr marL="285750" indent="-285750" algn="l">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算法、人工智能和机器学习的定义</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grpSp>
        <p:nvGrpSpPr>
          <p:cNvPr id="149" name="组合 148"/>
          <p:cNvGrpSpPr/>
          <p:nvPr/>
        </p:nvGrpSpPr>
        <p:grpSpPr>
          <a:xfrm>
            <a:off x="7374255" y="1794510"/>
            <a:ext cx="3854450" cy="3274060"/>
            <a:chOff x="3476626" y="4348163"/>
            <a:chExt cx="1770063" cy="1503363"/>
          </a:xfrm>
        </p:grpSpPr>
        <p:sp>
          <p:nvSpPr>
            <p:cNvPr id="74" name="Freeform 72"/>
            <p:cNvSpPr/>
            <p:nvPr>
              <p:custDataLst>
                <p:tags r:id="rId6"/>
              </p:custDataLst>
            </p:nvPr>
          </p:nvSpPr>
          <p:spPr bwMode="auto">
            <a:xfrm>
              <a:off x="4160839" y="4348163"/>
              <a:ext cx="406400" cy="187325"/>
            </a:xfrm>
            <a:custGeom>
              <a:avLst/>
              <a:gdLst>
                <a:gd name="T0" fmla="*/ 52 w 108"/>
                <a:gd name="T1" fmla="*/ 1 h 50"/>
                <a:gd name="T2" fmla="*/ 1 w 108"/>
                <a:gd name="T3" fmla="*/ 24 h 50"/>
                <a:gd name="T4" fmla="*/ 1 w 108"/>
                <a:gd name="T5" fmla="*/ 27 h 50"/>
                <a:gd name="T6" fmla="*/ 52 w 108"/>
                <a:gd name="T7" fmla="*/ 50 h 50"/>
                <a:gd name="T8" fmla="*/ 56 w 108"/>
                <a:gd name="T9" fmla="*/ 50 h 50"/>
                <a:gd name="T10" fmla="*/ 107 w 108"/>
                <a:gd name="T11" fmla="*/ 27 h 50"/>
                <a:gd name="T12" fmla="*/ 107 w 108"/>
                <a:gd name="T13" fmla="*/ 24 h 50"/>
                <a:gd name="T14" fmla="*/ 56 w 108"/>
                <a:gd name="T15" fmla="*/ 1 h 50"/>
                <a:gd name="T16" fmla="*/ 52 w 108"/>
                <a:gd name="T17" fmla="*/ 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50">
                  <a:moveTo>
                    <a:pt x="52" y="1"/>
                  </a:moveTo>
                  <a:cubicBezTo>
                    <a:pt x="1" y="24"/>
                    <a:pt x="1" y="24"/>
                    <a:pt x="1" y="24"/>
                  </a:cubicBezTo>
                  <a:cubicBezTo>
                    <a:pt x="0" y="24"/>
                    <a:pt x="0" y="26"/>
                    <a:pt x="1" y="27"/>
                  </a:cubicBezTo>
                  <a:cubicBezTo>
                    <a:pt x="52" y="50"/>
                    <a:pt x="52" y="50"/>
                    <a:pt x="52" y="50"/>
                  </a:cubicBezTo>
                  <a:cubicBezTo>
                    <a:pt x="53" y="50"/>
                    <a:pt x="55" y="50"/>
                    <a:pt x="56" y="50"/>
                  </a:cubicBezTo>
                  <a:cubicBezTo>
                    <a:pt x="107" y="27"/>
                    <a:pt x="107" y="27"/>
                    <a:pt x="107" y="27"/>
                  </a:cubicBezTo>
                  <a:cubicBezTo>
                    <a:pt x="108" y="26"/>
                    <a:pt x="108" y="24"/>
                    <a:pt x="107" y="24"/>
                  </a:cubicBezTo>
                  <a:cubicBezTo>
                    <a:pt x="56" y="1"/>
                    <a:pt x="56" y="1"/>
                    <a:pt x="56" y="1"/>
                  </a:cubicBezTo>
                  <a:cubicBezTo>
                    <a:pt x="55" y="0"/>
                    <a:pt x="53" y="0"/>
                    <a:pt x="52" y="1"/>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75" name="Freeform 73"/>
            <p:cNvSpPr/>
            <p:nvPr>
              <p:custDataLst>
                <p:tags r:id="rId7"/>
              </p:custDataLst>
            </p:nvPr>
          </p:nvSpPr>
          <p:spPr bwMode="auto">
            <a:xfrm>
              <a:off x="4216401" y="4471988"/>
              <a:ext cx="293688" cy="165100"/>
            </a:xfrm>
            <a:custGeom>
              <a:avLst/>
              <a:gdLst>
                <a:gd name="T0" fmla="*/ 39 w 78"/>
                <a:gd name="T1" fmla="*/ 44 h 44"/>
                <a:gd name="T2" fmla="*/ 0 w 78"/>
                <a:gd name="T3" fmla="*/ 26 h 44"/>
                <a:gd name="T4" fmla="*/ 0 w 78"/>
                <a:gd name="T5" fmla="*/ 0 h 44"/>
                <a:gd name="T6" fmla="*/ 35 w 78"/>
                <a:gd name="T7" fmla="*/ 17 h 44"/>
                <a:gd name="T8" fmla="*/ 39 w 78"/>
                <a:gd name="T9" fmla="*/ 17 h 44"/>
                <a:gd name="T10" fmla="*/ 43 w 78"/>
                <a:gd name="T11" fmla="*/ 17 h 44"/>
                <a:gd name="T12" fmla="*/ 78 w 78"/>
                <a:gd name="T13" fmla="*/ 1 h 44"/>
                <a:gd name="T14" fmla="*/ 78 w 78"/>
                <a:gd name="T15" fmla="*/ 26 h 44"/>
                <a:gd name="T16" fmla="*/ 39 w 78"/>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44">
                  <a:moveTo>
                    <a:pt x="39" y="44"/>
                  </a:moveTo>
                  <a:cubicBezTo>
                    <a:pt x="16" y="44"/>
                    <a:pt x="0" y="36"/>
                    <a:pt x="0" y="26"/>
                  </a:cubicBezTo>
                  <a:cubicBezTo>
                    <a:pt x="0" y="0"/>
                    <a:pt x="0" y="0"/>
                    <a:pt x="0" y="0"/>
                  </a:cubicBezTo>
                  <a:cubicBezTo>
                    <a:pt x="35" y="17"/>
                    <a:pt x="35" y="17"/>
                    <a:pt x="35" y="17"/>
                  </a:cubicBezTo>
                  <a:cubicBezTo>
                    <a:pt x="36" y="17"/>
                    <a:pt x="38" y="17"/>
                    <a:pt x="39" y="17"/>
                  </a:cubicBezTo>
                  <a:cubicBezTo>
                    <a:pt x="40" y="17"/>
                    <a:pt x="41" y="17"/>
                    <a:pt x="43" y="17"/>
                  </a:cubicBezTo>
                  <a:cubicBezTo>
                    <a:pt x="78" y="1"/>
                    <a:pt x="78" y="1"/>
                    <a:pt x="78" y="1"/>
                  </a:cubicBezTo>
                  <a:cubicBezTo>
                    <a:pt x="78" y="26"/>
                    <a:pt x="78" y="26"/>
                    <a:pt x="78" y="26"/>
                  </a:cubicBezTo>
                  <a:cubicBezTo>
                    <a:pt x="78" y="36"/>
                    <a:pt x="61" y="44"/>
                    <a:pt x="39" y="44"/>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76" name="Freeform 74"/>
            <p:cNvSpPr/>
            <p:nvPr>
              <p:custDataLst>
                <p:tags r:id="rId8"/>
              </p:custDataLst>
            </p:nvPr>
          </p:nvSpPr>
          <p:spPr bwMode="auto">
            <a:xfrm>
              <a:off x="4229101" y="4491038"/>
              <a:ext cx="269875" cy="134938"/>
            </a:xfrm>
            <a:custGeom>
              <a:avLst/>
              <a:gdLst>
                <a:gd name="T0" fmla="*/ 41 w 72"/>
                <a:gd name="T1" fmla="*/ 14 h 36"/>
                <a:gd name="T2" fmla="*/ 36 w 72"/>
                <a:gd name="T3" fmla="*/ 15 h 36"/>
                <a:gd name="T4" fmla="*/ 31 w 72"/>
                <a:gd name="T5" fmla="*/ 14 h 36"/>
                <a:gd name="T6" fmla="*/ 0 w 72"/>
                <a:gd name="T7" fmla="*/ 0 h 36"/>
                <a:gd name="T8" fmla="*/ 0 w 72"/>
                <a:gd name="T9" fmla="*/ 21 h 36"/>
                <a:gd name="T10" fmla="*/ 36 w 72"/>
                <a:gd name="T11" fmla="*/ 36 h 36"/>
                <a:gd name="T12" fmla="*/ 72 w 72"/>
                <a:gd name="T13" fmla="*/ 21 h 36"/>
                <a:gd name="T14" fmla="*/ 72 w 72"/>
                <a:gd name="T15" fmla="*/ 0 h 36"/>
                <a:gd name="T16" fmla="*/ 41 w 72"/>
                <a:gd name="T17" fmla="*/ 1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36">
                  <a:moveTo>
                    <a:pt x="41" y="14"/>
                  </a:moveTo>
                  <a:cubicBezTo>
                    <a:pt x="39" y="15"/>
                    <a:pt x="38" y="15"/>
                    <a:pt x="36" y="15"/>
                  </a:cubicBezTo>
                  <a:cubicBezTo>
                    <a:pt x="34" y="15"/>
                    <a:pt x="33" y="15"/>
                    <a:pt x="31" y="14"/>
                  </a:cubicBezTo>
                  <a:cubicBezTo>
                    <a:pt x="0" y="0"/>
                    <a:pt x="0" y="0"/>
                    <a:pt x="0" y="0"/>
                  </a:cubicBezTo>
                  <a:cubicBezTo>
                    <a:pt x="0" y="21"/>
                    <a:pt x="0" y="21"/>
                    <a:pt x="0" y="21"/>
                  </a:cubicBezTo>
                  <a:cubicBezTo>
                    <a:pt x="0" y="30"/>
                    <a:pt x="16" y="36"/>
                    <a:pt x="36" y="36"/>
                  </a:cubicBezTo>
                  <a:cubicBezTo>
                    <a:pt x="56" y="36"/>
                    <a:pt x="72" y="30"/>
                    <a:pt x="72" y="21"/>
                  </a:cubicBezTo>
                  <a:cubicBezTo>
                    <a:pt x="72" y="0"/>
                    <a:pt x="72" y="0"/>
                    <a:pt x="72" y="0"/>
                  </a:cubicBezTo>
                  <a:lnTo>
                    <a:pt x="41" y="14"/>
                  </a:lnTo>
                  <a:close/>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77" name="Freeform 75"/>
            <p:cNvSpPr/>
            <p:nvPr>
              <p:custDataLst>
                <p:tags r:id="rId9"/>
              </p:custDataLst>
            </p:nvPr>
          </p:nvSpPr>
          <p:spPr bwMode="auto">
            <a:xfrm>
              <a:off x="3803651" y="4476750"/>
              <a:ext cx="131763" cy="112713"/>
            </a:xfrm>
            <a:custGeom>
              <a:avLst/>
              <a:gdLst>
                <a:gd name="T0" fmla="*/ 12 w 35"/>
                <a:gd name="T1" fmla="*/ 8 h 30"/>
                <a:gd name="T2" fmla="*/ 0 w 35"/>
                <a:gd name="T3" fmla="*/ 30 h 30"/>
                <a:gd name="T4" fmla="*/ 23 w 35"/>
                <a:gd name="T5" fmla="*/ 22 h 30"/>
                <a:gd name="T6" fmla="*/ 35 w 35"/>
                <a:gd name="T7" fmla="*/ 0 h 30"/>
                <a:gd name="T8" fmla="*/ 12 w 35"/>
                <a:gd name="T9" fmla="*/ 8 h 30"/>
              </a:gdLst>
              <a:ahLst/>
              <a:cxnLst>
                <a:cxn ang="0">
                  <a:pos x="T0" y="T1"/>
                </a:cxn>
                <a:cxn ang="0">
                  <a:pos x="T2" y="T3"/>
                </a:cxn>
                <a:cxn ang="0">
                  <a:pos x="T4" y="T5"/>
                </a:cxn>
                <a:cxn ang="0">
                  <a:pos x="T6" y="T7"/>
                </a:cxn>
                <a:cxn ang="0">
                  <a:pos x="T8" y="T9"/>
                </a:cxn>
              </a:cxnLst>
              <a:rect l="0" t="0" r="r" b="b"/>
              <a:pathLst>
                <a:path w="35" h="30">
                  <a:moveTo>
                    <a:pt x="12" y="8"/>
                  </a:moveTo>
                  <a:cubicBezTo>
                    <a:pt x="2" y="16"/>
                    <a:pt x="0" y="30"/>
                    <a:pt x="0" y="30"/>
                  </a:cubicBezTo>
                  <a:cubicBezTo>
                    <a:pt x="0" y="30"/>
                    <a:pt x="13" y="30"/>
                    <a:pt x="23" y="22"/>
                  </a:cubicBezTo>
                  <a:cubicBezTo>
                    <a:pt x="33" y="13"/>
                    <a:pt x="35" y="0"/>
                    <a:pt x="35" y="0"/>
                  </a:cubicBezTo>
                  <a:cubicBezTo>
                    <a:pt x="35" y="0"/>
                    <a:pt x="21" y="0"/>
                    <a:pt x="12" y="8"/>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78" name="Freeform 76"/>
            <p:cNvSpPr/>
            <p:nvPr>
              <p:custDataLst>
                <p:tags r:id="rId10"/>
              </p:custDataLst>
            </p:nvPr>
          </p:nvSpPr>
          <p:spPr bwMode="auto">
            <a:xfrm>
              <a:off x="3962401" y="5645150"/>
              <a:ext cx="119063" cy="153988"/>
            </a:xfrm>
            <a:custGeom>
              <a:avLst/>
              <a:gdLst>
                <a:gd name="T0" fmla="*/ 24 w 32"/>
                <a:gd name="T1" fmla="*/ 18 h 41"/>
                <a:gd name="T2" fmla="*/ 32 w 32"/>
                <a:gd name="T3" fmla="*/ 41 h 41"/>
                <a:gd name="T4" fmla="*/ 8 w 32"/>
                <a:gd name="T5" fmla="*/ 24 h 41"/>
                <a:gd name="T6" fmla="*/ 4 w 32"/>
                <a:gd name="T7" fmla="*/ 0 h 41"/>
                <a:gd name="T8" fmla="*/ 24 w 32"/>
                <a:gd name="T9" fmla="*/ 18 h 41"/>
              </a:gdLst>
              <a:ahLst/>
              <a:cxnLst>
                <a:cxn ang="0">
                  <a:pos x="T0" y="T1"/>
                </a:cxn>
                <a:cxn ang="0">
                  <a:pos x="T2" y="T3"/>
                </a:cxn>
                <a:cxn ang="0">
                  <a:pos x="T4" y="T5"/>
                </a:cxn>
                <a:cxn ang="0">
                  <a:pos x="T6" y="T7"/>
                </a:cxn>
                <a:cxn ang="0">
                  <a:pos x="T8" y="T9"/>
                </a:cxn>
              </a:cxnLst>
              <a:rect l="0" t="0" r="r" b="b"/>
              <a:pathLst>
                <a:path w="32" h="41">
                  <a:moveTo>
                    <a:pt x="24" y="18"/>
                  </a:moveTo>
                  <a:cubicBezTo>
                    <a:pt x="32" y="28"/>
                    <a:pt x="32" y="41"/>
                    <a:pt x="32" y="41"/>
                  </a:cubicBezTo>
                  <a:cubicBezTo>
                    <a:pt x="32" y="41"/>
                    <a:pt x="15" y="35"/>
                    <a:pt x="8" y="24"/>
                  </a:cubicBezTo>
                  <a:cubicBezTo>
                    <a:pt x="0" y="12"/>
                    <a:pt x="5" y="0"/>
                    <a:pt x="4" y="0"/>
                  </a:cubicBezTo>
                  <a:cubicBezTo>
                    <a:pt x="4" y="0"/>
                    <a:pt x="16" y="7"/>
                    <a:pt x="24" y="18"/>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79" name="Freeform 77"/>
            <p:cNvSpPr/>
            <p:nvPr>
              <p:custDataLst>
                <p:tags r:id="rId11"/>
              </p:custDataLst>
            </p:nvPr>
          </p:nvSpPr>
          <p:spPr bwMode="auto">
            <a:xfrm>
              <a:off x="3883026" y="5776913"/>
              <a:ext cx="198438" cy="74613"/>
            </a:xfrm>
            <a:custGeom>
              <a:avLst/>
              <a:gdLst>
                <a:gd name="T0" fmla="*/ 32 w 53"/>
                <a:gd name="T1" fmla="*/ 18 h 20"/>
                <a:gd name="T2" fmla="*/ 53 w 53"/>
                <a:gd name="T3" fmla="*/ 5 h 20"/>
                <a:gd name="T4" fmla="*/ 23 w 53"/>
                <a:gd name="T5" fmla="*/ 1 h 20"/>
                <a:gd name="T6" fmla="*/ 0 w 53"/>
                <a:gd name="T7" fmla="*/ 11 h 20"/>
                <a:gd name="T8" fmla="*/ 32 w 53"/>
                <a:gd name="T9" fmla="*/ 18 h 20"/>
              </a:gdLst>
              <a:ahLst/>
              <a:cxnLst>
                <a:cxn ang="0">
                  <a:pos x="T0" y="T1"/>
                </a:cxn>
                <a:cxn ang="0">
                  <a:pos x="T2" y="T3"/>
                </a:cxn>
                <a:cxn ang="0">
                  <a:pos x="T4" y="T5"/>
                </a:cxn>
                <a:cxn ang="0">
                  <a:pos x="T6" y="T7"/>
                </a:cxn>
                <a:cxn ang="0">
                  <a:pos x="T8" y="T9"/>
                </a:cxn>
              </a:cxnLst>
              <a:rect l="0" t="0" r="r" b="b"/>
              <a:pathLst>
                <a:path w="53" h="20">
                  <a:moveTo>
                    <a:pt x="32" y="18"/>
                  </a:moveTo>
                  <a:cubicBezTo>
                    <a:pt x="47" y="16"/>
                    <a:pt x="53" y="5"/>
                    <a:pt x="53" y="5"/>
                  </a:cubicBezTo>
                  <a:cubicBezTo>
                    <a:pt x="53" y="5"/>
                    <a:pt x="37" y="0"/>
                    <a:pt x="23" y="1"/>
                  </a:cubicBezTo>
                  <a:cubicBezTo>
                    <a:pt x="9" y="2"/>
                    <a:pt x="0" y="11"/>
                    <a:pt x="0" y="11"/>
                  </a:cubicBezTo>
                  <a:cubicBezTo>
                    <a:pt x="0" y="11"/>
                    <a:pt x="16" y="20"/>
                    <a:pt x="32" y="18"/>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80" name="Freeform 78"/>
            <p:cNvSpPr/>
            <p:nvPr>
              <p:custDataLst>
                <p:tags r:id="rId12"/>
              </p:custDataLst>
            </p:nvPr>
          </p:nvSpPr>
          <p:spPr bwMode="auto">
            <a:xfrm>
              <a:off x="3863976" y="5581650"/>
              <a:ext cx="98425" cy="165100"/>
            </a:xfrm>
            <a:custGeom>
              <a:avLst/>
              <a:gdLst>
                <a:gd name="T0" fmla="*/ 21 w 26"/>
                <a:gd name="T1" fmla="*/ 20 h 44"/>
                <a:gd name="T2" fmla="*/ 23 w 26"/>
                <a:gd name="T3" fmla="*/ 44 h 44"/>
                <a:gd name="T4" fmla="*/ 4 w 26"/>
                <a:gd name="T5" fmla="*/ 23 h 44"/>
                <a:gd name="T6" fmla="*/ 6 w 26"/>
                <a:gd name="T7" fmla="*/ 0 h 44"/>
                <a:gd name="T8" fmla="*/ 21 w 26"/>
                <a:gd name="T9" fmla="*/ 20 h 44"/>
              </a:gdLst>
              <a:ahLst/>
              <a:cxnLst>
                <a:cxn ang="0">
                  <a:pos x="T0" y="T1"/>
                </a:cxn>
                <a:cxn ang="0">
                  <a:pos x="T2" y="T3"/>
                </a:cxn>
                <a:cxn ang="0">
                  <a:pos x="T4" y="T5"/>
                </a:cxn>
                <a:cxn ang="0">
                  <a:pos x="T6" y="T7"/>
                </a:cxn>
                <a:cxn ang="0">
                  <a:pos x="T8" y="T9"/>
                </a:cxn>
              </a:cxnLst>
              <a:rect l="0" t="0" r="r" b="b"/>
              <a:pathLst>
                <a:path w="26" h="44">
                  <a:moveTo>
                    <a:pt x="21" y="20"/>
                  </a:moveTo>
                  <a:cubicBezTo>
                    <a:pt x="26" y="32"/>
                    <a:pt x="24" y="44"/>
                    <a:pt x="23" y="44"/>
                  </a:cubicBezTo>
                  <a:cubicBezTo>
                    <a:pt x="24" y="44"/>
                    <a:pt x="9" y="36"/>
                    <a:pt x="4" y="23"/>
                  </a:cubicBezTo>
                  <a:cubicBezTo>
                    <a:pt x="0" y="11"/>
                    <a:pt x="6" y="0"/>
                    <a:pt x="6" y="0"/>
                  </a:cubicBezTo>
                  <a:cubicBezTo>
                    <a:pt x="6" y="1"/>
                    <a:pt x="16" y="9"/>
                    <a:pt x="21" y="20"/>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81" name="Freeform 79"/>
            <p:cNvSpPr/>
            <p:nvPr>
              <p:custDataLst>
                <p:tags r:id="rId13"/>
              </p:custDataLst>
            </p:nvPr>
          </p:nvSpPr>
          <p:spPr bwMode="auto">
            <a:xfrm>
              <a:off x="3762376" y="5705475"/>
              <a:ext cx="192088" cy="74613"/>
            </a:xfrm>
            <a:custGeom>
              <a:avLst/>
              <a:gdLst>
                <a:gd name="T0" fmla="*/ 28 w 51"/>
                <a:gd name="T1" fmla="*/ 20 h 20"/>
                <a:gd name="T2" fmla="*/ 51 w 51"/>
                <a:gd name="T3" fmla="*/ 11 h 20"/>
                <a:gd name="T4" fmla="*/ 23 w 51"/>
                <a:gd name="T5" fmla="*/ 2 h 20"/>
                <a:gd name="T6" fmla="*/ 0 w 51"/>
                <a:gd name="T7" fmla="*/ 7 h 20"/>
                <a:gd name="T8" fmla="*/ 28 w 51"/>
                <a:gd name="T9" fmla="*/ 20 h 20"/>
              </a:gdLst>
              <a:ahLst/>
              <a:cxnLst>
                <a:cxn ang="0">
                  <a:pos x="T0" y="T1"/>
                </a:cxn>
                <a:cxn ang="0">
                  <a:pos x="T2" y="T3"/>
                </a:cxn>
                <a:cxn ang="0">
                  <a:pos x="T4" y="T5"/>
                </a:cxn>
                <a:cxn ang="0">
                  <a:pos x="T6" y="T7"/>
                </a:cxn>
                <a:cxn ang="0">
                  <a:pos x="T8" y="T9"/>
                </a:cxn>
              </a:cxnLst>
              <a:rect l="0" t="0" r="r" b="b"/>
              <a:pathLst>
                <a:path w="51" h="20">
                  <a:moveTo>
                    <a:pt x="28" y="20"/>
                  </a:moveTo>
                  <a:cubicBezTo>
                    <a:pt x="43" y="20"/>
                    <a:pt x="51" y="10"/>
                    <a:pt x="51" y="11"/>
                  </a:cubicBezTo>
                  <a:cubicBezTo>
                    <a:pt x="51" y="11"/>
                    <a:pt x="37" y="3"/>
                    <a:pt x="23" y="2"/>
                  </a:cubicBezTo>
                  <a:cubicBezTo>
                    <a:pt x="10" y="0"/>
                    <a:pt x="0" y="7"/>
                    <a:pt x="0" y="7"/>
                  </a:cubicBezTo>
                  <a:cubicBezTo>
                    <a:pt x="0" y="7"/>
                    <a:pt x="14" y="19"/>
                    <a:pt x="28" y="20"/>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82" name="Freeform 80"/>
            <p:cNvSpPr/>
            <p:nvPr>
              <p:custDataLst>
                <p:tags r:id="rId14"/>
              </p:custDataLst>
            </p:nvPr>
          </p:nvSpPr>
          <p:spPr bwMode="auto">
            <a:xfrm>
              <a:off x="3778251" y="5505450"/>
              <a:ext cx="82550" cy="169863"/>
            </a:xfrm>
            <a:custGeom>
              <a:avLst/>
              <a:gdLst>
                <a:gd name="T0" fmla="*/ 19 w 22"/>
                <a:gd name="T1" fmla="*/ 22 h 45"/>
                <a:gd name="T2" fmla="*/ 17 w 22"/>
                <a:gd name="T3" fmla="*/ 45 h 45"/>
                <a:gd name="T4" fmla="*/ 2 w 22"/>
                <a:gd name="T5" fmla="*/ 22 h 45"/>
                <a:gd name="T6" fmla="*/ 8 w 22"/>
                <a:gd name="T7" fmla="*/ 0 h 45"/>
                <a:gd name="T8" fmla="*/ 19 w 22"/>
                <a:gd name="T9" fmla="*/ 22 h 45"/>
              </a:gdLst>
              <a:ahLst/>
              <a:cxnLst>
                <a:cxn ang="0">
                  <a:pos x="T0" y="T1"/>
                </a:cxn>
                <a:cxn ang="0">
                  <a:pos x="T2" y="T3"/>
                </a:cxn>
                <a:cxn ang="0">
                  <a:pos x="T4" y="T5"/>
                </a:cxn>
                <a:cxn ang="0">
                  <a:pos x="T6" y="T7"/>
                </a:cxn>
                <a:cxn ang="0">
                  <a:pos x="T8" y="T9"/>
                </a:cxn>
              </a:cxnLst>
              <a:rect l="0" t="0" r="r" b="b"/>
              <a:pathLst>
                <a:path w="22" h="45">
                  <a:moveTo>
                    <a:pt x="19" y="22"/>
                  </a:moveTo>
                  <a:cubicBezTo>
                    <a:pt x="22" y="34"/>
                    <a:pt x="17" y="45"/>
                    <a:pt x="17" y="45"/>
                  </a:cubicBezTo>
                  <a:cubicBezTo>
                    <a:pt x="17" y="45"/>
                    <a:pt x="4" y="35"/>
                    <a:pt x="2" y="22"/>
                  </a:cubicBezTo>
                  <a:cubicBezTo>
                    <a:pt x="0" y="9"/>
                    <a:pt x="8" y="0"/>
                    <a:pt x="8" y="0"/>
                  </a:cubicBezTo>
                  <a:cubicBezTo>
                    <a:pt x="8" y="0"/>
                    <a:pt x="16" y="10"/>
                    <a:pt x="19" y="22"/>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83" name="Freeform 81"/>
            <p:cNvSpPr/>
            <p:nvPr>
              <p:custDataLst>
                <p:tags r:id="rId15"/>
              </p:custDataLst>
            </p:nvPr>
          </p:nvSpPr>
          <p:spPr bwMode="auto">
            <a:xfrm>
              <a:off x="3660776" y="5611813"/>
              <a:ext cx="180975" cy="93663"/>
            </a:xfrm>
            <a:custGeom>
              <a:avLst/>
              <a:gdLst>
                <a:gd name="T0" fmla="*/ 25 w 48"/>
                <a:gd name="T1" fmla="*/ 22 h 25"/>
                <a:gd name="T2" fmla="*/ 48 w 48"/>
                <a:gd name="T3" fmla="*/ 17 h 25"/>
                <a:gd name="T4" fmla="*/ 24 w 48"/>
                <a:gd name="T5" fmla="*/ 3 h 25"/>
                <a:gd name="T6" fmla="*/ 0 w 48"/>
                <a:gd name="T7" fmla="*/ 5 h 25"/>
                <a:gd name="T8" fmla="*/ 25 w 48"/>
                <a:gd name="T9" fmla="*/ 22 h 25"/>
              </a:gdLst>
              <a:ahLst/>
              <a:cxnLst>
                <a:cxn ang="0">
                  <a:pos x="T0" y="T1"/>
                </a:cxn>
                <a:cxn ang="0">
                  <a:pos x="T2" y="T3"/>
                </a:cxn>
                <a:cxn ang="0">
                  <a:pos x="T4" y="T5"/>
                </a:cxn>
                <a:cxn ang="0">
                  <a:pos x="T6" y="T7"/>
                </a:cxn>
                <a:cxn ang="0">
                  <a:pos x="T8" y="T9"/>
                </a:cxn>
              </a:cxnLst>
              <a:rect l="0" t="0" r="r" b="b"/>
              <a:pathLst>
                <a:path w="48" h="25">
                  <a:moveTo>
                    <a:pt x="25" y="22"/>
                  </a:moveTo>
                  <a:cubicBezTo>
                    <a:pt x="39" y="25"/>
                    <a:pt x="48" y="17"/>
                    <a:pt x="48" y="17"/>
                  </a:cubicBezTo>
                  <a:cubicBezTo>
                    <a:pt x="48" y="17"/>
                    <a:pt x="36" y="7"/>
                    <a:pt x="24" y="3"/>
                  </a:cubicBezTo>
                  <a:cubicBezTo>
                    <a:pt x="11" y="0"/>
                    <a:pt x="0" y="5"/>
                    <a:pt x="0" y="5"/>
                  </a:cubicBezTo>
                  <a:cubicBezTo>
                    <a:pt x="0" y="5"/>
                    <a:pt x="11" y="19"/>
                    <a:pt x="25" y="22"/>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84" name="Freeform 82"/>
            <p:cNvSpPr/>
            <p:nvPr>
              <p:custDataLst>
                <p:tags r:id="rId16"/>
              </p:custDataLst>
            </p:nvPr>
          </p:nvSpPr>
          <p:spPr bwMode="auto">
            <a:xfrm>
              <a:off x="3709989" y="5416550"/>
              <a:ext cx="63500" cy="171450"/>
            </a:xfrm>
            <a:custGeom>
              <a:avLst/>
              <a:gdLst>
                <a:gd name="T0" fmla="*/ 16 w 17"/>
                <a:gd name="T1" fmla="*/ 23 h 46"/>
                <a:gd name="T2" fmla="*/ 10 w 17"/>
                <a:gd name="T3" fmla="*/ 46 h 46"/>
                <a:gd name="T4" fmla="*/ 0 w 17"/>
                <a:gd name="T5" fmla="*/ 21 h 46"/>
                <a:gd name="T6" fmla="*/ 10 w 17"/>
                <a:gd name="T7" fmla="*/ 0 h 46"/>
                <a:gd name="T8" fmla="*/ 16 w 17"/>
                <a:gd name="T9" fmla="*/ 23 h 46"/>
              </a:gdLst>
              <a:ahLst/>
              <a:cxnLst>
                <a:cxn ang="0">
                  <a:pos x="T0" y="T1"/>
                </a:cxn>
                <a:cxn ang="0">
                  <a:pos x="T2" y="T3"/>
                </a:cxn>
                <a:cxn ang="0">
                  <a:pos x="T4" y="T5"/>
                </a:cxn>
                <a:cxn ang="0">
                  <a:pos x="T6" y="T7"/>
                </a:cxn>
                <a:cxn ang="0">
                  <a:pos x="T8" y="T9"/>
                </a:cxn>
              </a:cxnLst>
              <a:rect l="0" t="0" r="r" b="b"/>
              <a:pathLst>
                <a:path w="17" h="46">
                  <a:moveTo>
                    <a:pt x="16" y="23"/>
                  </a:moveTo>
                  <a:cubicBezTo>
                    <a:pt x="17" y="36"/>
                    <a:pt x="10" y="46"/>
                    <a:pt x="10" y="46"/>
                  </a:cubicBezTo>
                  <a:cubicBezTo>
                    <a:pt x="10" y="46"/>
                    <a:pt x="0" y="34"/>
                    <a:pt x="0" y="21"/>
                  </a:cubicBezTo>
                  <a:cubicBezTo>
                    <a:pt x="0" y="8"/>
                    <a:pt x="10" y="0"/>
                    <a:pt x="10" y="0"/>
                  </a:cubicBezTo>
                  <a:cubicBezTo>
                    <a:pt x="10" y="0"/>
                    <a:pt x="16" y="11"/>
                    <a:pt x="16" y="23"/>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85" name="Freeform 83"/>
            <p:cNvSpPr/>
            <p:nvPr>
              <p:custDataLst>
                <p:tags r:id="rId17"/>
              </p:custDataLst>
            </p:nvPr>
          </p:nvSpPr>
          <p:spPr bwMode="auto">
            <a:xfrm>
              <a:off x="3581401" y="5499100"/>
              <a:ext cx="166688" cy="107950"/>
            </a:xfrm>
            <a:custGeom>
              <a:avLst/>
              <a:gdLst>
                <a:gd name="T0" fmla="*/ 21 w 44"/>
                <a:gd name="T1" fmla="*/ 24 h 29"/>
                <a:gd name="T2" fmla="*/ 44 w 44"/>
                <a:gd name="T3" fmla="*/ 23 h 29"/>
                <a:gd name="T4" fmla="*/ 23 w 44"/>
                <a:gd name="T5" fmla="*/ 6 h 29"/>
                <a:gd name="T6" fmla="*/ 0 w 44"/>
                <a:gd name="T7" fmla="*/ 3 h 29"/>
                <a:gd name="T8" fmla="*/ 21 w 44"/>
                <a:gd name="T9" fmla="*/ 24 h 29"/>
              </a:gdLst>
              <a:ahLst/>
              <a:cxnLst>
                <a:cxn ang="0">
                  <a:pos x="T0" y="T1"/>
                </a:cxn>
                <a:cxn ang="0">
                  <a:pos x="T2" y="T3"/>
                </a:cxn>
                <a:cxn ang="0">
                  <a:pos x="T4" y="T5"/>
                </a:cxn>
                <a:cxn ang="0">
                  <a:pos x="T6" y="T7"/>
                </a:cxn>
                <a:cxn ang="0">
                  <a:pos x="T8" y="T9"/>
                </a:cxn>
              </a:cxnLst>
              <a:rect l="0" t="0" r="r" b="b"/>
              <a:pathLst>
                <a:path w="44" h="29">
                  <a:moveTo>
                    <a:pt x="21" y="24"/>
                  </a:moveTo>
                  <a:cubicBezTo>
                    <a:pt x="34" y="29"/>
                    <a:pt x="44" y="23"/>
                    <a:pt x="44" y="23"/>
                  </a:cubicBezTo>
                  <a:cubicBezTo>
                    <a:pt x="44" y="23"/>
                    <a:pt x="35" y="12"/>
                    <a:pt x="23" y="6"/>
                  </a:cubicBezTo>
                  <a:cubicBezTo>
                    <a:pt x="11" y="0"/>
                    <a:pt x="0" y="3"/>
                    <a:pt x="0" y="3"/>
                  </a:cubicBezTo>
                  <a:cubicBezTo>
                    <a:pt x="0" y="3"/>
                    <a:pt x="8" y="19"/>
                    <a:pt x="21" y="24"/>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86" name="Freeform 84"/>
            <p:cNvSpPr/>
            <p:nvPr>
              <p:custDataLst>
                <p:tags r:id="rId18"/>
              </p:custDataLst>
            </p:nvPr>
          </p:nvSpPr>
          <p:spPr bwMode="auto">
            <a:xfrm>
              <a:off x="3641726" y="5318125"/>
              <a:ext cx="76200" cy="169863"/>
            </a:xfrm>
            <a:custGeom>
              <a:avLst/>
              <a:gdLst>
                <a:gd name="T0" fmla="*/ 18 w 20"/>
                <a:gd name="T1" fmla="*/ 24 h 45"/>
                <a:gd name="T2" fmla="*/ 8 w 20"/>
                <a:gd name="T3" fmla="*/ 45 h 45"/>
                <a:gd name="T4" fmla="*/ 3 w 20"/>
                <a:gd name="T5" fmla="*/ 19 h 45"/>
                <a:gd name="T6" fmla="*/ 16 w 20"/>
                <a:gd name="T7" fmla="*/ 0 h 45"/>
                <a:gd name="T8" fmla="*/ 18 w 20"/>
                <a:gd name="T9" fmla="*/ 24 h 45"/>
              </a:gdLst>
              <a:ahLst/>
              <a:cxnLst>
                <a:cxn ang="0">
                  <a:pos x="T0" y="T1"/>
                </a:cxn>
                <a:cxn ang="0">
                  <a:pos x="T2" y="T3"/>
                </a:cxn>
                <a:cxn ang="0">
                  <a:pos x="T4" y="T5"/>
                </a:cxn>
                <a:cxn ang="0">
                  <a:pos x="T6" y="T7"/>
                </a:cxn>
                <a:cxn ang="0">
                  <a:pos x="T8" y="T9"/>
                </a:cxn>
              </a:cxnLst>
              <a:rect l="0" t="0" r="r" b="b"/>
              <a:pathLst>
                <a:path w="20" h="45">
                  <a:moveTo>
                    <a:pt x="18" y="24"/>
                  </a:moveTo>
                  <a:cubicBezTo>
                    <a:pt x="17" y="36"/>
                    <a:pt x="8" y="45"/>
                    <a:pt x="8" y="45"/>
                  </a:cubicBezTo>
                  <a:cubicBezTo>
                    <a:pt x="8" y="45"/>
                    <a:pt x="0" y="31"/>
                    <a:pt x="3" y="19"/>
                  </a:cubicBezTo>
                  <a:cubicBezTo>
                    <a:pt x="5" y="6"/>
                    <a:pt x="16" y="0"/>
                    <a:pt x="16" y="0"/>
                  </a:cubicBezTo>
                  <a:cubicBezTo>
                    <a:pt x="16" y="0"/>
                    <a:pt x="20" y="12"/>
                    <a:pt x="18" y="24"/>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87" name="Freeform 85"/>
            <p:cNvSpPr/>
            <p:nvPr>
              <p:custDataLst>
                <p:tags r:id="rId19"/>
              </p:custDataLst>
            </p:nvPr>
          </p:nvSpPr>
          <p:spPr bwMode="auto">
            <a:xfrm>
              <a:off x="3525839" y="5378450"/>
              <a:ext cx="150813" cy="123825"/>
            </a:xfrm>
            <a:custGeom>
              <a:avLst/>
              <a:gdLst>
                <a:gd name="T0" fmla="*/ 17 w 40"/>
                <a:gd name="T1" fmla="*/ 25 h 33"/>
                <a:gd name="T2" fmla="*/ 40 w 40"/>
                <a:gd name="T3" fmla="*/ 28 h 33"/>
                <a:gd name="T4" fmla="*/ 22 w 40"/>
                <a:gd name="T5" fmla="*/ 8 h 33"/>
                <a:gd name="T6" fmla="*/ 0 w 40"/>
                <a:gd name="T7" fmla="*/ 1 h 33"/>
                <a:gd name="T8" fmla="*/ 17 w 40"/>
                <a:gd name="T9" fmla="*/ 25 h 33"/>
              </a:gdLst>
              <a:ahLst/>
              <a:cxnLst>
                <a:cxn ang="0">
                  <a:pos x="T0" y="T1"/>
                </a:cxn>
                <a:cxn ang="0">
                  <a:pos x="T2" y="T3"/>
                </a:cxn>
                <a:cxn ang="0">
                  <a:pos x="T4" y="T5"/>
                </a:cxn>
                <a:cxn ang="0">
                  <a:pos x="T6" y="T7"/>
                </a:cxn>
                <a:cxn ang="0">
                  <a:pos x="T8" y="T9"/>
                </a:cxn>
              </a:cxnLst>
              <a:rect l="0" t="0" r="r" b="b"/>
              <a:pathLst>
                <a:path w="40" h="33">
                  <a:moveTo>
                    <a:pt x="17" y="25"/>
                  </a:moveTo>
                  <a:cubicBezTo>
                    <a:pt x="29" y="33"/>
                    <a:pt x="40" y="28"/>
                    <a:pt x="40" y="28"/>
                  </a:cubicBezTo>
                  <a:cubicBezTo>
                    <a:pt x="40" y="28"/>
                    <a:pt x="32" y="15"/>
                    <a:pt x="22" y="8"/>
                  </a:cubicBezTo>
                  <a:cubicBezTo>
                    <a:pt x="11" y="0"/>
                    <a:pt x="0" y="1"/>
                    <a:pt x="0" y="1"/>
                  </a:cubicBezTo>
                  <a:cubicBezTo>
                    <a:pt x="0" y="1"/>
                    <a:pt x="5" y="18"/>
                    <a:pt x="17" y="25"/>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88" name="Freeform 86"/>
            <p:cNvSpPr/>
            <p:nvPr>
              <p:custDataLst>
                <p:tags r:id="rId20"/>
              </p:custDataLst>
            </p:nvPr>
          </p:nvSpPr>
          <p:spPr bwMode="auto">
            <a:xfrm>
              <a:off x="3597276" y="5216525"/>
              <a:ext cx="85725" cy="158750"/>
            </a:xfrm>
            <a:custGeom>
              <a:avLst/>
              <a:gdLst>
                <a:gd name="T0" fmla="*/ 19 w 23"/>
                <a:gd name="T1" fmla="*/ 24 h 42"/>
                <a:gd name="T2" fmla="*/ 6 w 23"/>
                <a:gd name="T3" fmla="*/ 42 h 42"/>
                <a:gd name="T4" fmla="*/ 5 w 23"/>
                <a:gd name="T5" fmla="*/ 15 h 42"/>
                <a:gd name="T6" fmla="*/ 20 w 23"/>
                <a:gd name="T7" fmla="*/ 0 h 42"/>
                <a:gd name="T8" fmla="*/ 19 w 23"/>
                <a:gd name="T9" fmla="*/ 24 h 42"/>
              </a:gdLst>
              <a:ahLst/>
              <a:cxnLst>
                <a:cxn ang="0">
                  <a:pos x="T0" y="T1"/>
                </a:cxn>
                <a:cxn ang="0">
                  <a:pos x="T2" y="T3"/>
                </a:cxn>
                <a:cxn ang="0">
                  <a:pos x="T4" y="T5"/>
                </a:cxn>
                <a:cxn ang="0">
                  <a:pos x="T6" y="T7"/>
                </a:cxn>
                <a:cxn ang="0">
                  <a:pos x="T8" y="T9"/>
                </a:cxn>
              </a:cxnLst>
              <a:rect l="0" t="0" r="r" b="b"/>
              <a:pathLst>
                <a:path w="23" h="42">
                  <a:moveTo>
                    <a:pt x="19" y="24"/>
                  </a:moveTo>
                  <a:cubicBezTo>
                    <a:pt x="15" y="35"/>
                    <a:pt x="6" y="42"/>
                    <a:pt x="6" y="42"/>
                  </a:cubicBezTo>
                  <a:cubicBezTo>
                    <a:pt x="6" y="42"/>
                    <a:pt x="0" y="27"/>
                    <a:pt x="5" y="15"/>
                  </a:cubicBezTo>
                  <a:cubicBezTo>
                    <a:pt x="9" y="4"/>
                    <a:pt x="20" y="0"/>
                    <a:pt x="20" y="0"/>
                  </a:cubicBezTo>
                  <a:cubicBezTo>
                    <a:pt x="20" y="0"/>
                    <a:pt x="23" y="12"/>
                    <a:pt x="19" y="24"/>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3" name="Freeform 87"/>
            <p:cNvSpPr/>
            <p:nvPr>
              <p:custDataLst>
                <p:tags r:id="rId21"/>
              </p:custDataLst>
            </p:nvPr>
          </p:nvSpPr>
          <p:spPr bwMode="auto">
            <a:xfrm>
              <a:off x="3487739" y="5246688"/>
              <a:ext cx="131763" cy="134938"/>
            </a:xfrm>
            <a:custGeom>
              <a:avLst/>
              <a:gdLst>
                <a:gd name="T0" fmla="*/ 13 w 35"/>
                <a:gd name="T1" fmla="*/ 26 h 36"/>
                <a:gd name="T2" fmla="*/ 35 w 35"/>
                <a:gd name="T3" fmla="*/ 34 h 36"/>
                <a:gd name="T4" fmla="*/ 21 w 35"/>
                <a:gd name="T5" fmla="*/ 10 h 36"/>
                <a:gd name="T6" fmla="*/ 1 w 35"/>
                <a:gd name="T7" fmla="*/ 0 h 36"/>
                <a:gd name="T8" fmla="*/ 13 w 35"/>
                <a:gd name="T9" fmla="*/ 26 h 36"/>
              </a:gdLst>
              <a:ahLst/>
              <a:cxnLst>
                <a:cxn ang="0">
                  <a:pos x="T0" y="T1"/>
                </a:cxn>
                <a:cxn ang="0">
                  <a:pos x="T2" y="T3"/>
                </a:cxn>
                <a:cxn ang="0">
                  <a:pos x="T4" y="T5"/>
                </a:cxn>
                <a:cxn ang="0">
                  <a:pos x="T6" y="T7"/>
                </a:cxn>
                <a:cxn ang="0">
                  <a:pos x="T8" y="T9"/>
                </a:cxn>
              </a:cxnLst>
              <a:rect l="0" t="0" r="r" b="b"/>
              <a:pathLst>
                <a:path w="35" h="36">
                  <a:moveTo>
                    <a:pt x="13" y="26"/>
                  </a:moveTo>
                  <a:cubicBezTo>
                    <a:pt x="23" y="36"/>
                    <a:pt x="35" y="34"/>
                    <a:pt x="35" y="34"/>
                  </a:cubicBezTo>
                  <a:cubicBezTo>
                    <a:pt x="35" y="34"/>
                    <a:pt x="30" y="20"/>
                    <a:pt x="21" y="10"/>
                  </a:cubicBezTo>
                  <a:cubicBezTo>
                    <a:pt x="12" y="1"/>
                    <a:pt x="1" y="0"/>
                    <a:pt x="1" y="0"/>
                  </a:cubicBezTo>
                  <a:cubicBezTo>
                    <a:pt x="0" y="0"/>
                    <a:pt x="3" y="17"/>
                    <a:pt x="13" y="26"/>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0" name="Freeform 88"/>
            <p:cNvSpPr/>
            <p:nvPr>
              <p:custDataLst>
                <p:tags r:id="rId22"/>
              </p:custDataLst>
            </p:nvPr>
          </p:nvSpPr>
          <p:spPr bwMode="auto">
            <a:xfrm>
              <a:off x="3575051" y="5106988"/>
              <a:ext cx="90488" cy="147638"/>
            </a:xfrm>
            <a:custGeom>
              <a:avLst/>
              <a:gdLst>
                <a:gd name="T0" fmla="*/ 18 w 24"/>
                <a:gd name="T1" fmla="*/ 23 h 39"/>
                <a:gd name="T2" fmla="*/ 2 w 24"/>
                <a:gd name="T3" fmla="*/ 39 h 39"/>
                <a:gd name="T4" fmla="*/ 6 w 24"/>
                <a:gd name="T5" fmla="*/ 13 h 39"/>
                <a:gd name="T6" fmla="*/ 24 w 24"/>
                <a:gd name="T7" fmla="*/ 0 h 39"/>
                <a:gd name="T8" fmla="*/ 18 w 24"/>
                <a:gd name="T9" fmla="*/ 23 h 39"/>
              </a:gdLst>
              <a:ahLst/>
              <a:cxnLst>
                <a:cxn ang="0">
                  <a:pos x="T0" y="T1"/>
                </a:cxn>
                <a:cxn ang="0">
                  <a:pos x="T2" y="T3"/>
                </a:cxn>
                <a:cxn ang="0">
                  <a:pos x="T4" y="T5"/>
                </a:cxn>
                <a:cxn ang="0">
                  <a:pos x="T6" y="T7"/>
                </a:cxn>
                <a:cxn ang="0">
                  <a:pos x="T8" y="T9"/>
                </a:cxn>
              </a:cxnLst>
              <a:rect l="0" t="0" r="r" b="b"/>
              <a:pathLst>
                <a:path w="24" h="39">
                  <a:moveTo>
                    <a:pt x="18" y="23"/>
                  </a:moveTo>
                  <a:cubicBezTo>
                    <a:pt x="13" y="34"/>
                    <a:pt x="2" y="39"/>
                    <a:pt x="2" y="39"/>
                  </a:cubicBezTo>
                  <a:cubicBezTo>
                    <a:pt x="2" y="39"/>
                    <a:pt x="0" y="24"/>
                    <a:pt x="6" y="13"/>
                  </a:cubicBezTo>
                  <a:cubicBezTo>
                    <a:pt x="12" y="2"/>
                    <a:pt x="24" y="0"/>
                    <a:pt x="24" y="0"/>
                  </a:cubicBezTo>
                  <a:cubicBezTo>
                    <a:pt x="24" y="0"/>
                    <a:pt x="24" y="13"/>
                    <a:pt x="18" y="23"/>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1" name="Freeform 89"/>
            <p:cNvSpPr/>
            <p:nvPr>
              <p:custDataLst>
                <p:tags r:id="rId23"/>
              </p:custDataLst>
            </p:nvPr>
          </p:nvSpPr>
          <p:spPr bwMode="auto">
            <a:xfrm>
              <a:off x="3476626" y="5103813"/>
              <a:ext cx="109538" cy="150813"/>
            </a:xfrm>
            <a:custGeom>
              <a:avLst/>
              <a:gdLst>
                <a:gd name="T0" fmla="*/ 9 w 29"/>
                <a:gd name="T1" fmla="*/ 29 h 40"/>
                <a:gd name="T2" fmla="*/ 29 w 29"/>
                <a:gd name="T3" fmla="*/ 40 h 40"/>
                <a:gd name="T4" fmla="*/ 19 w 29"/>
                <a:gd name="T5" fmla="*/ 15 h 40"/>
                <a:gd name="T6" fmla="*/ 1 w 29"/>
                <a:gd name="T7" fmla="*/ 1 h 40"/>
                <a:gd name="T8" fmla="*/ 9 w 29"/>
                <a:gd name="T9" fmla="*/ 29 h 40"/>
              </a:gdLst>
              <a:ahLst/>
              <a:cxnLst>
                <a:cxn ang="0">
                  <a:pos x="T0" y="T1"/>
                </a:cxn>
                <a:cxn ang="0">
                  <a:pos x="T2" y="T3"/>
                </a:cxn>
                <a:cxn ang="0">
                  <a:pos x="T4" y="T5"/>
                </a:cxn>
                <a:cxn ang="0">
                  <a:pos x="T6" y="T7"/>
                </a:cxn>
                <a:cxn ang="0">
                  <a:pos x="T8" y="T9"/>
                </a:cxn>
              </a:cxnLst>
              <a:rect l="0" t="0" r="r" b="b"/>
              <a:pathLst>
                <a:path w="29" h="40">
                  <a:moveTo>
                    <a:pt x="9" y="29"/>
                  </a:moveTo>
                  <a:cubicBezTo>
                    <a:pt x="17" y="40"/>
                    <a:pt x="29" y="40"/>
                    <a:pt x="29" y="40"/>
                  </a:cubicBezTo>
                  <a:cubicBezTo>
                    <a:pt x="29" y="40"/>
                    <a:pt x="26" y="26"/>
                    <a:pt x="19" y="15"/>
                  </a:cubicBezTo>
                  <a:cubicBezTo>
                    <a:pt x="12" y="4"/>
                    <a:pt x="1" y="0"/>
                    <a:pt x="1" y="1"/>
                  </a:cubicBezTo>
                  <a:cubicBezTo>
                    <a:pt x="1" y="0"/>
                    <a:pt x="0" y="18"/>
                    <a:pt x="9" y="29"/>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2" name="Freeform 90"/>
            <p:cNvSpPr/>
            <p:nvPr>
              <p:custDataLst>
                <p:tags r:id="rId24"/>
              </p:custDataLst>
            </p:nvPr>
          </p:nvSpPr>
          <p:spPr bwMode="auto">
            <a:xfrm>
              <a:off x="3567114" y="4999038"/>
              <a:ext cx="104775" cy="131763"/>
            </a:xfrm>
            <a:custGeom>
              <a:avLst/>
              <a:gdLst>
                <a:gd name="T0" fmla="*/ 19 w 28"/>
                <a:gd name="T1" fmla="*/ 23 h 35"/>
                <a:gd name="T2" fmla="*/ 1 w 28"/>
                <a:gd name="T3" fmla="*/ 35 h 35"/>
                <a:gd name="T4" fmla="*/ 8 w 28"/>
                <a:gd name="T5" fmla="*/ 10 h 35"/>
                <a:gd name="T6" fmla="*/ 28 w 28"/>
                <a:gd name="T7" fmla="*/ 1 h 35"/>
                <a:gd name="T8" fmla="*/ 19 w 28"/>
                <a:gd name="T9" fmla="*/ 23 h 35"/>
              </a:gdLst>
              <a:ahLst/>
              <a:cxnLst>
                <a:cxn ang="0">
                  <a:pos x="T0" y="T1"/>
                </a:cxn>
                <a:cxn ang="0">
                  <a:pos x="T2" y="T3"/>
                </a:cxn>
                <a:cxn ang="0">
                  <a:pos x="T4" y="T5"/>
                </a:cxn>
                <a:cxn ang="0">
                  <a:pos x="T6" y="T7"/>
                </a:cxn>
                <a:cxn ang="0">
                  <a:pos x="T8" y="T9"/>
                </a:cxn>
              </a:cxnLst>
              <a:rect l="0" t="0" r="r" b="b"/>
              <a:pathLst>
                <a:path w="28" h="35">
                  <a:moveTo>
                    <a:pt x="19" y="23"/>
                  </a:moveTo>
                  <a:cubicBezTo>
                    <a:pt x="12" y="32"/>
                    <a:pt x="1" y="35"/>
                    <a:pt x="1" y="35"/>
                  </a:cubicBezTo>
                  <a:cubicBezTo>
                    <a:pt x="0" y="35"/>
                    <a:pt x="0" y="20"/>
                    <a:pt x="8" y="10"/>
                  </a:cubicBezTo>
                  <a:cubicBezTo>
                    <a:pt x="17" y="0"/>
                    <a:pt x="28" y="1"/>
                    <a:pt x="28" y="1"/>
                  </a:cubicBezTo>
                  <a:cubicBezTo>
                    <a:pt x="28" y="1"/>
                    <a:pt x="26" y="13"/>
                    <a:pt x="19" y="23"/>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3" name="Freeform 91"/>
            <p:cNvSpPr/>
            <p:nvPr>
              <p:custDataLst>
                <p:tags r:id="rId25"/>
              </p:custDataLst>
            </p:nvPr>
          </p:nvSpPr>
          <p:spPr bwMode="auto">
            <a:xfrm>
              <a:off x="3481389" y="4964113"/>
              <a:ext cx="88900" cy="166688"/>
            </a:xfrm>
            <a:custGeom>
              <a:avLst/>
              <a:gdLst>
                <a:gd name="T0" fmla="*/ 6 w 24"/>
                <a:gd name="T1" fmla="*/ 30 h 44"/>
                <a:gd name="T2" fmla="*/ 24 w 24"/>
                <a:gd name="T3" fmla="*/ 44 h 44"/>
                <a:gd name="T4" fmla="*/ 19 w 24"/>
                <a:gd name="T5" fmla="*/ 17 h 44"/>
                <a:gd name="T6" fmla="*/ 3 w 24"/>
                <a:gd name="T7" fmla="*/ 0 h 44"/>
                <a:gd name="T8" fmla="*/ 6 w 24"/>
                <a:gd name="T9" fmla="*/ 30 h 44"/>
              </a:gdLst>
              <a:ahLst/>
              <a:cxnLst>
                <a:cxn ang="0">
                  <a:pos x="T0" y="T1"/>
                </a:cxn>
                <a:cxn ang="0">
                  <a:pos x="T2" y="T3"/>
                </a:cxn>
                <a:cxn ang="0">
                  <a:pos x="T4" y="T5"/>
                </a:cxn>
                <a:cxn ang="0">
                  <a:pos x="T6" y="T7"/>
                </a:cxn>
                <a:cxn ang="0">
                  <a:pos x="T8" y="T9"/>
                </a:cxn>
              </a:cxnLst>
              <a:rect l="0" t="0" r="r" b="b"/>
              <a:pathLst>
                <a:path w="24" h="44">
                  <a:moveTo>
                    <a:pt x="6" y="30"/>
                  </a:moveTo>
                  <a:cubicBezTo>
                    <a:pt x="13" y="42"/>
                    <a:pt x="24" y="44"/>
                    <a:pt x="24" y="44"/>
                  </a:cubicBezTo>
                  <a:cubicBezTo>
                    <a:pt x="24" y="44"/>
                    <a:pt x="24" y="29"/>
                    <a:pt x="19" y="17"/>
                  </a:cubicBezTo>
                  <a:cubicBezTo>
                    <a:pt x="13" y="5"/>
                    <a:pt x="3" y="0"/>
                    <a:pt x="3" y="0"/>
                  </a:cubicBezTo>
                  <a:cubicBezTo>
                    <a:pt x="3" y="0"/>
                    <a:pt x="0" y="17"/>
                    <a:pt x="6" y="30"/>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4" name="Freeform 92"/>
            <p:cNvSpPr/>
            <p:nvPr>
              <p:custDataLst>
                <p:tags r:id="rId26"/>
              </p:custDataLst>
            </p:nvPr>
          </p:nvSpPr>
          <p:spPr bwMode="auto">
            <a:xfrm>
              <a:off x="3575051" y="4886325"/>
              <a:ext cx="123825" cy="119063"/>
            </a:xfrm>
            <a:custGeom>
              <a:avLst/>
              <a:gdLst>
                <a:gd name="T0" fmla="*/ 20 w 33"/>
                <a:gd name="T1" fmla="*/ 23 h 32"/>
                <a:gd name="T2" fmla="*/ 0 w 33"/>
                <a:gd name="T3" fmla="*/ 32 h 32"/>
                <a:gd name="T4" fmla="*/ 13 w 33"/>
                <a:gd name="T5" fmla="*/ 8 h 32"/>
                <a:gd name="T6" fmla="*/ 33 w 33"/>
                <a:gd name="T7" fmla="*/ 3 h 32"/>
                <a:gd name="T8" fmla="*/ 20 w 33"/>
                <a:gd name="T9" fmla="*/ 23 h 32"/>
              </a:gdLst>
              <a:ahLst/>
              <a:cxnLst>
                <a:cxn ang="0">
                  <a:pos x="T0" y="T1"/>
                </a:cxn>
                <a:cxn ang="0">
                  <a:pos x="T2" y="T3"/>
                </a:cxn>
                <a:cxn ang="0">
                  <a:pos x="T4" y="T5"/>
                </a:cxn>
                <a:cxn ang="0">
                  <a:pos x="T6" y="T7"/>
                </a:cxn>
                <a:cxn ang="0">
                  <a:pos x="T8" y="T9"/>
                </a:cxn>
              </a:cxnLst>
              <a:rect l="0" t="0" r="r" b="b"/>
              <a:pathLst>
                <a:path w="33" h="32">
                  <a:moveTo>
                    <a:pt x="20" y="23"/>
                  </a:moveTo>
                  <a:cubicBezTo>
                    <a:pt x="12" y="31"/>
                    <a:pt x="0" y="32"/>
                    <a:pt x="0" y="32"/>
                  </a:cubicBezTo>
                  <a:cubicBezTo>
                    <a:pt x="0" y="32"/>
                    <a:pt x="3" y="17"/>
                    <a:pt x="13" y="8"/>
                  </a:cubicBezTo>
                  <a:cubicBezTo>
                    <a:pt x="22" y="0"/>
                    <a:pt x="33" y="3"/>
                    <a:pt x="33" y="3"/>
                  </a:cubicBezTo>
                  <a:cubicBezTo>
                    <a:pt x="33" y="3"/>
                    <a:pt x="29" y="15"/>
                    <a:pt x="20" y="23"/>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5" name="Freeform 93"/>
            <p:cNvSpPr/>
            <p:nvPr>
              <p:custDataLst>
                <p:tags r:id="rId27"/>
              </p:custDataLst>
            </p:nvPr>
          </p:nvSpPr>
          <p:spPr bwMode="auto">
            <a:xfrm>
              <a:off x="3506789" y="4826000"/>
              <a:ext cx="79375" cy="179388"/>
            </a:xfrm>
            <a:custGeom>
              <a:avLst/>
              <a:gdLst>
                <a:gd name="T0" fmla="*/ 4 w 21"/>
                <a:gd name="T1" fmla="*/ 31 h 48"/>
                <a:gd name="T2" fmla="*/ 19 w 21"/>
                <a:gd name="T3" fmla="*/ 48 h 48"/>
                <a:gd name="T4" fmla="*/ 18 w 21"/>
                <a:gd name="T5" fmla="*/ 21 h 48"/>
                <a:gd name="T6" fmla="*/ 6 w 21"/>
                <a:gd name="T7" fmla="*/ 1 h 48"/>
                <a:gd name="T8" fmla="*/ 4 w 21"/>
                <a:gd name="T9" fmla="*/ 31 h 48"/>
              </a:gdLst>
              <a:ahLst/>
              <a:cxnLst>
                <a:cxn ang="0">
                  <a:pos x="T0" y="T1"/>
                </a:cxn>
                <a:cxn ang="0">
                  <a:pos x="T2" y="T3"/>
                </a:cxn>
                <a:cxn ang="0">
                  <a:pos x="T4" y="T5"/>
                </a:cxn>
                <a:cxn ang="0">
                  <a:pos x="T6" y="T7"/>
                </a:cxn>
                <a:cxn ang="0">
                  <a:pos x="T8" y="T9"/>
                </a:cxn>
              </a:cxnLst>
              <a:rect l="0" t="0" r="r" b="b"/>
              <a:pathLst>
                <a:path w="21" h="48">
                  <a:moveTo>
                    <a:pt x="4" y="31"/>
                  </a:moveTo>
                  <a:cubicBezTo>
                    <a:pt x="8" y="44"/>
                    <a:pt x="19" y="48"/>
                    <a:pt x="19" y="48"/>
                  </a:cubicBezTo>
                  <a:cubicBezTo>
                    <a:pt x="19" y="48"/>
                    <a:pt x="21" y="33"/>
                    <a:pt x="18" y="21"/>
                  </a:cubicBezTo>
                  <a:cubicBezTo>
                    <a:pt x="15" y="8"/>
                    <a:pt x="6" y="1"/>
                    <a:pt x="6" y="1"/>
                  </a:cubicBezTo>
                  <a:cubicBezTo>
                    <a:pt x="6" y="0"/>
                    <a:pt x="0" y="17"/>
                    <a:pt x="4" y="31"/>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6" name="Freeform 94"/>
            <p:cNvSpPr/>
            <p:nvPr>
              <p:custDataLst>
                <p:tags r:id="rId28"/>
              </p:custDataLst>
            </p:nvPr>
          </p:nvSpPr>
          <p:spPr bwMode="auto">
            <a:xfrm>
              <a:off x="3605214" y="4779963"/>
              <a:ext cx="142875" cy="106363"/>
            </a:xfrm>
            <a:custGeom>
              <a:avLst/>
              <a:gdLst>
                <a:gd name="T0" fmla="*/ 21 w 38"/>
                <a:gd name="T1" fmla="*/ 22 h 28"/>
                <a:gd name="T2" fmla="*/ 0 w 38"/>
                <a:gd name="T3" fmla="*/ 27 h 28"/>
                <a:gd name="T4" fmla="*/ 16 w 38"/>
                <a:gd name="T5" fmla="*/ 6 h 28"/>
                <a:gd name="T6" fmla="*/ 38 w 38"/>
                <a:gd name="T7" fmla="*/ 4 h 28"/>
                <a:gd name="T8" fmla="*/ 21 w 38"/>
                <a:gd name="T9" fmla="*/ 22 h 28"/>
              </a:gdLst>
              <a:ahLst/>
              <a:cxnLst>
                <a:cxn ang="0">
                  <a:pos x="T0" y="T1"/>
                </a:cxn>
                <a:cxn ang="0">
                  <a:pos x="T2" y="T3"/>
                </a:cxn>
                <a:cxn ang="0">
                  <a:pos x="T4" y="T5"/>
                </a:cxn>
                <a:cxn ang="0">
                  <a:pos x="T6" y="T7"/>
                </a:cxn>
                <a:cxn ang="0">
                  <a:pos x="T8" y="T9"/>
                </a:cxn>
              </a:cxnLst>
              <a:rect l="0" t="0" r="r" b="b"/>
              <a:pathLst>
                <a:path w="38" h="28">
                  <a:moveTo>
                    <a:pt x="21" y="22"/>
                  </a:moveTo>
                  <a:cubicBezTo>
                    <a:pt x="11" y="28"/>
                    <a:pt x="0" y="27"/>
                    <a:pt x="0" y="27"/>
                  </a:cubicBezTo>
                  <a:cubicBezTo>
                    <a:pt x="0" y="27"/>
                    <a:pt x="5" y="13"/>
                    <a:pt x="16" y="6"/>
                  </a:cubicBezTo>
                  <a:cubicBezTo>
                    <a:pt x="27" y="0"/>
                    <a:pt x="38" y="4"/>
                    <a:pt x="38" y="4"/>
                  </a:cubicBezTo>
                  <a:cubicBezTo>
                    <a:pt x="38" y="4"/>
                    <a:pt x="31" y="15"/>
                    <a:pt x="21" y="22"/>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7" name="Freeform 95"/>
            <p:cNvSpPr/>
            <p:nvPr>
              <p:custDataLst>
                <p:tags r:id="rId29"/>
              </p:custDataLst>
            </p:nvPr>
          </p:nvSpPr>
          <p:spPr bwMode="auto">
            <a:xfrm>
              <a:off x="3559176" y="4697413"/>
              <a:ext cx="68263" cy="188913"/>
            </a:xfrm>
            <a:custGeom>
              <a:avLst/>
              <a:gdLst>
                <a:gd name="T0" fmla="*/ 1 w 18"/>
                <a:gd name="T1" fmla="*/ 29 h 50"/>
                <a:gd name="T2" fmla="*/ 12 w 18"/>
                <a:gd name="T3" fmla="*/ 50 h 50"/>
                <a:gd name="T4" fmla="*/ 17 w 18"/>
                <a:gd name="T5" fmla="*/ 22 h 50"/>
                <a:gd name="T6" fmla="*/ 9 w 18"/>
                <a:gd name="T7" fmla="*/ 0 h 50"/>
                <a:gd name="T8" fmla="*/ 1 w 18"/>
                <a:gd name="T9" fmla="*/ 29 h 50"/>
              </a:gdLst>
              <a:ahLst/>
              <a:cxnLst>
                <a:cxn ang="0">
                  <a:pos x="T0" y="T1"/>
                </a:cxn>
                <a:cxn ang="0">
                  <a:pos x="T2" y="T3"/>
                </a:cxn>
                <a:cxn ang="0">
                  <a:pos x="T4" y="T5"/>
                </a:cxn>
                <a:cxn ang="0">
                  <a:pos x="T6" y="T7"/>
                </a:cxn>
                <a:cxn ang="0">
                  <a:pos x="T8" y="T9"/>
                </a:cxn>
              </a:cxnLst>
              <a:rect l="0" t="0" r="r" b="b"/>
              <a:pathLst>
                <a:path w="18" h="50">
                  <a:moveTo>
                    <a:pt x="1" y="29"/>
                  </a:moveTo>
                  <a:cubicBezTo>
                    <a:pt x="3" y="44"/>
                    <a:pt x="13" y="50"/>
                    <a:pt x="12" y="50"/>
                  </a:cubicBezTo>
                  <a:cubicBezTo>
                    <a:pt x="12" y="49"/>
                    <a:pt x="18" y="35"/>
                    <a:pt x="17" y="22"/>
                  </a:cubicBezTo>
                  <a:cubicBezTo>
                    <a:pt x="17" y="8"/>
                    <a:pt x="9" y="0"/>
                    <a:pt x="9" y="0"/>
                  </a:cubicBezTo>
                  <a:cubicBezTo>
                    <a:pt x="9" y="0"/>
                    <a:pt x="0" y="15"/>
                    <a:pt x="1" y="29"/>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8" name="Freeform 96"/>
            <p:cNvSpPr/>
            <p:nvPr>
              <p:custDataLst>
                <p:tags r:id="rId30"/>
              </p:custDataLst>
            </p:nvPr>
          </p:nvSpPr>
          <p:spPr bwMode="auto">
            <a:xfrm>
              <a:off x="3657601" y="4678363"/>
              <a:ext cx="157163" cy="98425"/>
            </a:xfrm>
            <a:custGeom>
              <a:avLst/>
              <a:gdLst>
                <a:gd name="T0" fmla="*/ 22 w 42"/>
                <a:gd name="T1" fmla="*/ 21 h 26"/>
                <a:gd name="T2" fmla="*/ 0 w 42"/>
                <a:gd name="T3" fmla="*/ 23 h 26"/>
                <a:gd name="T4" fmla="*/ 20 w 42"/>
                <a:gd name="T5" fmla="*/ 4 h 26"/>
                <a:gd name="T6" fmla="*/ 42 w 42"/>
                <a:gd name="T7" fmla="*/ 6 h 26"/>
                <a:gd name="T8" fmla="*/ 22 w 42"/>
                <a:gd name="T9" fmla="*/ 21 h 26"/>
              </a:gdLst>
              <a:ahLst/>
              <a:cxnLst>
                <a:cxn ang="0">
                  <a:pos x="T0" y="T1"/>
                </a:cxn>
                <a:cxn ang="0">
                  <a:pos x="T2" y="T3"/>
                </a:cxn>
                <a:cxn ang="0">
                  <a:pos x="T4" y="T5"/>
                </a:cxn>
                <a:cxn ang="0">
                  <a:pos x="T6" y="T7"/>
                </a:cxn>
                <a:cxn ang="0">
                  <a:pos x="T8" y="T9"/>
                </a:cxn>
              </a:cxnLst>
              <a:rect l="0" t="0" r="r" b="b"/>
              <a:pathLst>
                <a:path w="42" h="26">
                  <a:moveTo>
                    <a:pt x="22" y="21"/>
                  </a:moveTo>
                  <a:cubicBezTo>
                    <a:pt x="11" y="26"/>
                    <a:pt x="0" y="23"/>
                    <a:pt x="0" y="23"/>
                  </a:cubicBezTo>
                  <a:cubicBezTo>
                    <a:pt x="0" y="23"/>
                    <a:pt x="8" y="9"/>
                    <a:pt x="20" y="4"/>
                  </a:cubicBezTo>
                  <a:cubicBezTo>
                    <a:pt x="32" y="0"/>
                    <a:pt x="42" y="6"/>
                    <a:pt x="42" y="6"/>
                  </a:cubicBezTo>
                  <a:cubicBezTo>
                    <a:pt x="42" y="6"/>
                    <a:pt x="33" y="16"/>
                    <a:pt x="22" y="21"/>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99" name="Freeform 97"/>
            <p:cNvSpPr/>
            <p:nvPr>
              <p:custDataLst>
                <p:tags r:id="rId31"/>
              </p:custDataLst>
            </p:nvPr>
          </p:nvSpPr>
          <p:spPr bwMode="auto">
            <a:xfrm>
              <a:off x="3622676" y="4576763"/>
              <a:ext cx="79375" cy="188913"/>
            </a:xfrm>
            <a:custGeom>
              <a:avLst/>
              <a:gdLst>
                <a:gd name="T0" fmla="*/ 2 w 21"/>
                <a:gd name="T1" fmla="*/ 28 h 50"/>
                <a:gd name="T2" fmla="*/ 9 w 21"/>
                <a:gd name="T3" fmla="*/ 50 h 50"/>
                <a:gd name="T4" fmla="*/ 19 w 21"/>
                <a:gd name="T5" fmla="*/ 23 h 50"/>
                <a:gd name="T6" fmla="*/ 16 w 21"/>
                <a:gd name="T7" fmla="*/ 0 h 50"/>
                <a:gd name="T8" fmla="*/ 2 w 21"/>
                <a:gd name="T9" fmla="*/ 28 h 50"/>
              </a:gdLst>
              <a:ahLst/>
              <a:cxnLst>
                <a:cxn ang="0">
                  <a:pos x="T0" y="T1"/>
                </a:cxn>
                <a:cxn ang="0">
                  <a:pos x="T2" y="T3"/>
                </a:cxn>
                <a:cxn ang="0">
                  <a:pos x="T4" y="T5"/>
                </a:cxn>
                <a:cxn ang="0">
                  <a:pos x="T6" y="T7"/>
                </a:cxn>
                <a:cxn ang="0">
                  <a:pos x="T8" y="T9"/>
                </a:cxn>
              </a:cxnLst>
              <a:rect l="0" t="0" r="r" b="b"/>
              <a:pathLst>
                <a:path w="21" h="50">
                  <a:moveTo>
                    <a:pt x="2" y="28"/>
                  </a:moveTo>
                  <a:cubicBezTo>
                    <a:pt x="0" y="43"/>
                    <a:pt x="9" y="50"/>
                    <a:pt x="9" y="50"/>
                  </a:cubicBezTo>
                  <a:cubicBezTo>
                    <a:pt x="9" y="50"/>
                    <a:pt x="17" y="37"/>
                    <a:pt x="19" y="23"/>
                  </a:cubicBezTo>
                  <a:cubicBezTo>
                    <a:pt x="21" y="10"/>
                    <a:pt x="16" y="0"/>
                    <a:pt x="16" y="0"/>
                  </a:cubicBezTo>
                  <a:cubicBezTo>
                    <a:pt x="16" y="0"/>
                    <a:pt x="3" y="14"/>
                    <a:pt x="2" y="28"/>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0" name="Freeform 98"/>
            <p:cNvSpPr/>
            <p:nvPr>
              <p:custDataLst>
                <p:tags r:id="rId32"/>
              </p:custDataLst>
            </p:nvPr>
          </p:nvSpPr>
          <p:spPr bwMode="auto">
            <a:xfrm>
              <a:off x="3729039" y="4589463"/>
              <a:ext cx="173038" cy="85725"/>
            </a:xfrm>
            <a:custGeom>
              <a:avLst/>
              <a:gdLst>
                <a:gd name="T0" fmla="*/ 23 w 46"/>
                <a:gd name="T1" fmla="*/ 20 h 23"/>
                <a:gd name="T2" fmla="*/ 0 w 46"/>
                <a:gd name="T3" fmla="*/ 18 h 23"/>
                <a:gd name="T4" fmla="*/ 25 w 46"/>
                <a:gd name="T5" fmla="*/ 3 h 23"/>
                <a:gd name="T6" fmla="*/ 46 w 46"/>
                <a:gd name="T7" fmla="*/ 8 h 23"/>
                <a:gd name="T8" fmla="*/ 23 w 46"/>
                <a:gd name="T9" fmla="*/ 20 h 23"/>
              </a:gdLst>
              <a:ahLst/>
              <a:cxnLst>
                <a:cxn ang="0">
                  <a:pos x="T0" y="T1"/>
                </a:cxn>
                <a:cxn ang="0">
                  <a:pos x="T2" y="T3"/>
                </a:cxn>
                <a:cxn ang="0">
                  <a:pos x="T4" y="T5"/>
                </a:cxn>
                <a:cxn ang="0">
                  <a:pos x="T6" y="T7"/>
                </a:cxn>
                <a:cxn ang="0">
                  <a:pos x="T8" y="T9"/>
                </a:cxn>
              </a:cxnLst>
              <a:rect l="0" t="0" r="r" b="b"/>
              <a:pathLst>
                <a:path w="46" h="23">
                  <a:moveTo>
                    <a:pt x="23" y="20"/>
                  </a:moveTo>
                  <a:cubicBezTo>
                    <a:pt x="11" y="23"/>
                    <a:pt x="1" y="18"/>
                    <a:pt x="0" y="18"/>
                  </a:cubicBezTo>
                  <a:cubicBezTo>
                    <a:pt x="0" y="18"/>
                    <a:pt x="11" y="5"/>
                    <a:pt x="25" y="3"/>
                  </a:cubicBezTo>
                  <a:cubicBezTo>
                    <a:pt x="38" y="0"/>
                    <a:pt x="46" y="8"/>
                    <a:pt x="46" y="8"/>
                  </a:cubicBezTo>
                  <a:cubicBezTo>
                    <a:pt x="46" y="8"/>
                    <a:pt x="35" y="17"/>
                    <a:pt x="23" y="20"/>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1" name="Freeform 99"/>
            <p:cNvSpPr/>
            <p:nvPr>
              <p:custDataLst>
                <p:tags r:id="rId33"/>
              </p:custDataLst>
            </p:nvPr>
          </p:nvSpPr>
          <p:spPr bwMode="auto">
            <a:xfrm>
              <a:off x="3706814" y="4468813"/>
              <a:ext cx="104775" cy="187325"/>
            </a:xfrm>
            <a:custGeom>
              <a:avLst/>
              <a:gdLst>
                <a:gd name="T0" fmla="*/ 4 w 28"/>
                <a:gd name="T1" fmla="*/ 27 h 50"/>
                <a:gd name="T2" fmla="*/ 7 w 28"/>
                <a:gd name="T3" fmla="*/ 50 h 50"/>
                <a:gd name="T4" fmla="*/ 23 w 28"/>
                <a:gd name="T5" fmla="*/ 25 h 50"/>
                <a:gd name="T6" fmla="*/ 25 w 28"/>
                <a:gd name="T7" fmla="*/ 0 h 50"/>
                <a:gd name="T8" fmla="*/ 4 w 28"/>
                <a:gd name="T9" fmla="*/ 27 h 50"/>
              </a:gdLst>
              <a:ahLst/>
              <a:cxnLst>
                <a:cxn ang="0">
                  <a:pos x="T0" y="T1"/>
                </a:cxn>
                <a:cxn ang="0">
                  <a:pos x="T2" y="T3"/>
                </a:cxn>
                <a:cxn ang="0">
                  <a:pos x="T4" y="T5"/>
                </a:cxn>
                <a:cxn ang="0">
                  <a:pos x="T6" y="T7"/>
                </a:cxn>
                <a:cxn ang="0">
                  <a:pos x="T8" y="T9"/>
                </a:cxn>
              </a:cxnLst>
              <a:rect l="0" t="0" r="r" b="b"/>
              <a:pathLst>
                <a:path w="28" h="50">
                  <a:moveTo>
                    <a:pt x="4" y="27"/>
                  </a:moveTo>
                  <a:cubicBezTo>
                    <a:pt x="0" y="41"/>
                    <a:pt x="7" y="50"/>
                    <a:pt x="7" y="50"/>
                  </a:cubicBezTo>
                  <a:cubicBezTo>
                    <a:pt x="7" y="50"/>
                    <a:pt x="17" y="38"/>
                    <a:pt x="23" y="25"/>
                  </a:cubicBezTo>
                  <a:cubicBezTo>
                    <a:pt x="28" y="11"/>
                    <a:pt x="25" y="0"/>
                    <a:pt x="25" y="0"/>
                  </a:cubicBezTo>
                  <a:cubicBezTo>
                    <a:pt x="25" y="0"/>
                    <a:pt x="9" y="12"/>
                    <a:pt x="4" y="27"/>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2" name="Freeform 100"/>
            <p:cNvSpPr/>
            <p:nvPr>
              <p:custDataLst>
                <p:tags r:id="rId34"/>
              </p:custDataLst>
            </p:nvPr>
          </p:nvSpPr>
          <p:spPr bwMode="auto">
            <a:xfrm>
              <a:off x="3563939" y="4554538"/>
              <a:ext cx="698500" cy="1266825"/>
            </a:xfrm>
            <a:custGeom>
              <a:avLst/>
              <a:gdLst>
                <a:gd name="T0" fmla="*/ 186 w 186"/>
                <a:gd name="T1" fmla="*/ 336 h 337"/>
                <a:gd name="T2" fmla="*/ 186 w 186"/>
                <a:gd name="T3" fmla="*/ 334 h 337"/>
                <a:gd name="T4" fmla="*/ 121 w 186"/>
                <a:gd name="T5" fmla="*/ 324 h 337"/>
                <a:gd name="T6" fmla="*/ 66 w 186"/>
                <a:gd name="T7" fmla="*/ 291 h 337"/>
                <a:gd name="T8" fmla="*/ 6 w 186"/>
                <a:gd name="T9" fmla="*/ 172 h 337"/>
                <a:gd name="T10" fmla="*/ 17 w 186"/>
                <a:gd name="T11" fmla="*/ 72 h 337"/>
                <a:gd name="T12" fmla="*/ 76 w 186"/>
                <a:gd name="T13" fmla="*/ 2 h 337"/>
                <a:gd name="T14" fmla="*/ 75 w 186"/>
                <a:gd name="T15" fmla="*/ 0 h 337"/>
                <a:gd name="T16" fmla="*/ 15 w 186"/>
                <a:gd name="T17" fmla="*/ 71 h 337"/>
                <a:gd name="T18" fmla="*/ 3 w 186"/>
                <a:gd name="T19" fmla="*/ 172 h 337"/>
                <a:gd name="T20" fmla="*/ 64 w 186"/>
                <a:gd name="T21" fmla="*/ 293 h 337"/>
                <a:gd name="T22" fmla="*/ 120 w 186"/>
                <a:gd name="T23" fmla="*/ 326 h 337"/>
                <a:gd name="T24" fmla="*/ 186 w 186"/>
                <a:gd name="T25" fmla="*/ 33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 h="337">
                  <a:moveTo>
                    <a:pt x="186" y="336"/>
                  </a:moveTo>
                  <a:cubicBezTo>
                    <a:pt x="186" y="334"/>
                    <a:pt x="186" y="334"/>
                    <a:pt x="186" y="334"/>
                  </a:cubicBezTo>
                  <a:cubicBezTo>
                    <a:pt x="164" y="335"/>
                    <a:pt x="142" y="332"/>
                    <a:pt x="121" y="324"/>
                  </a:cubicBezTo>
                  <a:cubicBezTo>
                    <a:pt x="101" y="317"/>
                    <a:pt x="82" y="305"/>
                    <a:pt x="66" y="291"/>
                  </a:cubicBezTo>
                  <a:cubicBezTo>
                    <a:pt x="31" y="260"/>
                    <a:pt x="10" y="218"/>
                    <a:pt x="6" y="172"/>
                  </a:cubicBezTo>
                  <a:cubicBezTo>
                    <a:pt x="2" y="134"/>
                    <a:pt x="6" y="100"/>
                    <a:pt x="17" y="72"/>
                  </a:cubicBezTo>
                  <a:cubicBezTo>
                    <a:pt x="29" y="41"/>
                    <a:pt x="49" y="18"/>
                    <a:pt x="76" y="2"/>
                  </a:cubicBezTo>
                  <a:cubicBezTo>
                    <a:pt x="75" y="0"/>
                    <a:pt x="75" y="0"/>
                    <a:pt x="75" y="0"/>
                  </a:cubicBezTo>
                  <a:cubicBezTo>
                    <a:pt x="47" y="16"/>
                    <a:pt x="27" y="40"/>
                    <a:pt x="15" y="71"/>
                  </a:cubicBezTo>
                  <a:cubicBezTo>
                    <a:pt x="3" y="99"/>
                    <a:pt x="0" y="133"/>
                    <a:pt x="3" y="172"/>
                  </a:cubicBezTo>
                  <a:cubicBezTo>
                    <a:pt x="7" y="219"/>
                    <a:pt x="29" y="262"/>
                    <a:pt x="64" y="293"/>
                  </a:cubicBezTo>
                  <a:cubicBezTo>
                    <a:pt x="80" y="308"/>
                    <a:pt x="99" y="319"/>
                    <a:pt x="120" y="326"/>
                  </a:cubicBezTo>
                  <a:cubicBezTo>
                    <a:pt x="141" y="334"/>
                    <a:pt x="163" y="337"/>
                    <a:pt x="186" y="336"/>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3" name="Freeform 101"/>
            <p:cNvSpPr/>
            <p:nvPr>
              <p:custDataLst>
                <p:tags r:id="rId35"/>
              </p:custDataLst>
            </p:nvPr>
          </p:nvSpPr>
          <p:spPr bwMode="auto">
            <a:xfrm>
              <a:off x="4792664" y="4476750"/>
              <a:ext cx="130175" cy="112713"/>
            </a:xfrm>
            <a:custGeom>
              <a:avLst/>
              <a:gdLst>
                <a:gd name="T0" fmla="*/ 23 w 35"/>
                <a:gd name="T1" fmla="*/ 8 h 30"/>
                <a:gd name="T2" fmla="*/ 35 w 35"/>
                <a:gd name="T3" fmla="*/ 30 h 30"/>
                <a:gd name="T4" fmla="*/ 12 w 35"/>
                <a:gd name="T5" fmla="*/ 22 h 30"/>
                <a:gd name="T6" fmla="*/ 0 w 35"/>
                <a:gd name="T7" fmla="*/ 0 h 30"/>
                <a:gd name="T8" fmla="*/ 23 w 35"/>
                <a:gd name="T9" fmla="*/ 8 h 30"/>
              </a:gdLst>
              <a:ahLst/>
              <a:cxnLst>
                <a:cxn ang="0">
                  <a:pos x="T0" y="T1"/>
                </a:cxn>
                <a:cxn ang="0">
                  <a:pos x="T2" y="T3"/>
                </a:cxn>
                <a:cxn ang="0">
                  <a:pos x="T4" y="T5"/>
                </a:cxn>
                <a:cxn ang="0">
                  <a:pos x="T6" y="T7"/>
                </a:cxn>
                <a:cxn ang="0">
                  <a:pos x="T8" y="T9"/>
                </a:cxn>
              </a:cxnLst>
              <a:rect l="0" t="0" r="r" b="b"/>
              <a:pathLst>
                <a:path w="35" h="30">
                  <a:moveTo>
                    <a:pt x="23" y="8"/>
                  </a:moveTo>
                  <a:cubicBezTo>
                    <a:pt x="33" y="16"/>
                    <a:pt x="35" y="30"/>
                    <a:pt x="35" y="30"/>
                  </a:cubicBezTo>
                  <a:cubicBezTo>
                    <a:pt x="35" y="30"/>
                    <a:pt x="22" y="30"/>
                    <a:pt x="12" y="22"/>
                  </a:cubicBezTo>
                  <a:cubicBezTo>
                    <a:pt x="2" y="13"/>
                    <a:pt x="0" y="0"/>
                    <a:pt x="0" y="0"/>
                  </a:cubicBezTo>
                  <a:cubicBezTo>
                    <a:pt x="0" y="0"/>
                    <a:pt x="14" y="0"/>
                    <a:pt x="23" y="8"/>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4" name="Freeform 102"/>
            <p:cNvSpPr/>
            <p:nvPr>
              <p:custDataLst>
                <p:tags r:id="rId36"/>
              </p:custDataLst>
            </p:nvPr>
          </p:nvSpPr>
          <p:spPr bwMode="auto">
            <a:xfrm>
              <a:off x="4645026" y="5645150"/>
              <a:ext cx="117475" cy="153988"/>
            </a:xfrm>
            <a:custGeom>
              <a:avLst/>
              <a:gdLst>
                <a:gd name="T0" fmla="*/ 8 w 31"/>
                <a:gd name="T1" fmla="*/ 18 h 41"/>
                <a:gd name="T2" fmla="*/ 0 w 31"/>
                <a:gd name="T3" fmla="*/ 41 h 41"/>
                <a:gd name="T4" fmla="*/ 24 w 31"/>
                <a:gd name="T5" fmla="*/ 24 h 41"/>
                <a:gd name="T6" fmla="*/ 27 w 31"/>
                <a:gd name="T7" fmla="*/ 0 h 41"/>
                <a:gd name="T8" fmla="*/ 8 w 31"/>
                <a:gd name="T9" fmla="*/ 18 h 41"/>
              </a:gdLst>
              <a:ahLst/>
              <a:cxnLst>
                <a:cxn ang="0">
                  <a:pos x="T0" y="T1"/>
                </a:cxn>
                <a:cxn ang="0">
                  <a:pos x="T2" y="T3"/>
                </a:cxn>
                <a:cxn ang="0">
                  <a:pos x="T4" y="T5"/>
                </a:cxn>
                <a:cxn ang="0">
                  <a:pos x="T6" y="T7"/>
                </a:cxn>
                <a:cxn ang="0">
                  <a:pos x="T8" y="T9"/>
                </a:cxn>
              </a:cxnLst>
              <a:rect l="0" t="0" r="r" b="b"/>
              <a:pathLst>
                <a:path w="31" h="41">
                  <a:moveTo>
                    <a:pt x="8" y="18"/>
                  </a:moveTo>
                  <a:cubicBezTo>
                    <a:pt x="0" y="28"/>
                    <a:pt x="0" y="41"/>
                    <a:pt x="0" y="41"/>
                  </a:cubicBezTo>
                  <a:cubicBezTo>
                    <a:pt x="0" y="41"/>
                    <a:pt x="17" y="35"/>
                    <a:pt x="24" y="24"/>
                  </a:cubicBezTo>
                  <a:cubicBezTo>
                    <a:pt x="31" y="12"/>
                    <a:pt x="27" y="0"/>
                    <a:pt x="27" y="0"/>
                  </a:cubicBezTo>
                  <a:cubicBezTo>
                    <a:pt x="27" y="0"/>
                    <a:pt x="15" y="7"/>
                    <a:pt x="8" y="18"/>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5" name="Freeform 103"/>
            <p:cNvSpPr/>
            <p:nvPr>
              <p:custDataLst>
                <p:tags r:id="rId37"/>
              </p:custDataLst>
            </p:nvPr>
          </p:nvSpPr>
          <p:spPr bwMode="auto">
            <a:xfrm>
              <a:off x="4645026" y="5776913"/>
              <a:ext cx="200025" cy="74613"/>
            </a:xfrm>
            <a:custGeom>
              <a:avLst/>
              <a:gdLst>
                <a:gd name="T0" fmla="*/ 21 w 53"/>
                <a:gd name="T1" fmla="*/ 18 h 20"/>
                <a:gd name="T2" fmla="*/ 0 w 53"/>
                <a:gd name="T3" fmla="*/ 5 h 20"/>
                <a:gd name="T4" fmla="*/ 30 w 53"/>
                <a:gd name="T5" fmla="*/ 1 h 20"/>
                <a:gd name="T6" fmla="*/ 53 w 53"/>
                <a:gd name="T7" fmla="*/ 11 h 20"/>
                <a:gd name="T8" fmla="*/ 21 w 53"/>
                <a:gd name="T9" fmla="*/ 18 h 20"/>
              </a:gdLst>
              <a:ahLst/>
              <a:cxnLst>
                <a:cxn ang="0">
                  <a:pos x="T0" y="T1"/>
                </a:cxn>
                <a:cxn ang="0">
                  <a:pos x="T2" y="T3"/>
                </a:cxn>
                <a:cxn ang="0">
                  <a:pos x="T4" y="T5"/>
                </a:cxn>
                <a:cxn ang="0">
                  <a:pos x="T6" y="T7"/>
                </a:cxn>
                <a:cxn ang="0">
                  <a:pos x="T8" y="T9"/>
                </a:cxn>
              </a:cxnLst>
              <a:rect l="0" t="0" r="r" b="b"/>
              <a:pathLst>
                <a:path w="53" h="20">
                  <a:moveTo>
                    <a:pt x="21" y="18"/>
                  </a:moveTo>
                  <a:cubicBezTo>
                    <a:pt x="6" y="16"/>
                    <a:pt x="0" y="5"/>
                    <a:pt x="0" y="5"/>
                  </a:cubicBezTo>
                  <a:cubicBezTo>
                    <a:pt x="0" y="5"/>
                    <a:pt x="16" y="0"/>
                    <a:pt x="30" y="1"/>
                  </a:cubicBezTo>
                  <a:cubicBezTo>
                    <a:pt x="44" y="2"/>
                    <a:pt x="53" y="11"/>
                    <a:pt x="53" y="11"/>
                  </a:cubicBezTo>
                  <a:cubicBezTo>
                    <a:pt x="53" y="11"/>
                    <a:pt x="36" y="20"/>
                    <a:pt x="21" y="18"/>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6" name="Freeform 104"/>
            <p:cNvSpPr/>
            <p:nvPr>
              <p:custDataLst>
                <p:tags r:id="rId38"/>
              </p:custDataLst>
            </p:nvPr>
          </p:nvSpPr>
          <p:spPr bwMode="auto">
            <a:xfrm>
              <a:off x="4765676" y="5581650"/>
              <a:ext cx="98425" cy="165100"/>
            </a:xfrm>
            <a:custGeom>
              <a:avLst/>
              <a:gdLst>
                <a:gd name="T0" fmla="*/ 5 w 26"/>
                <a:gd name="T1" fmla="*/ 20 h 44"/>
                <a:gd name="T2" fmla="*/ 2 w 26"/>
                <a:gd name="T3" fmla="*/ 44 h 44"/>
                <a:gd name="T4" fmla="*/ 22 w 26"/>
                <a:gd name="T5" fmla="*/ 23 h 44"/>
                <a:gd name="T6" fmla="*/ 20 w 26"/>
                <a:gd name="T7" fmla="*/ 0 h 44"/>
                <a:gd name="T8" fmla="*/ 5 w 26"/>
                <a:gd name="T9" fmla="*/ 20 h 44"/>
              </a:gdLst>
              <a:ahLst/>
              <a:cxnLst>
                <a:cxn ang="0">
                  <a:pos x="T0" y="T1"/>
                </a:cxn>
                <a:cxn ang="0">
                  <a:pos x="T2" y="T3"/>
                </a:cxn>
                <a:cxn ang="0">
                  <a:pos x="T4" y="T5"/>
                </a:cxn>
                <a:cxn ang="0">
                  <a:pos x="T6" y="T7"/>
                </a:cxn>
                <a:cxn ang="0">
                  <a:pos x="T8" y="T9"/>
                </a:cxn>
              </a:cxnLst>
              <a:rect l="0" t="0" r="r" b="b"/>
              <a:pathLst>
                <a:path w="26" h="44">
                  <a:moveTo>
                    <a:pt x="5" y="20"/>
                  </a:moveTo>
                  <a:cubicBezTo>
                    <a:pt x="0" y="32"/>
                    <a:pt x="2" y="44"/>
                    <a:pt x="2" y="44"/>
                  </a:cubicBezTo>
                  <a:cubicBezTo>
                    <a:pt x="2" y="44"/>
                    <a:pt x="17" y="36"/>
                    <a:pt x="22" y="23"/>
                  </a:cubicBezTo>
                  <a:cubicBezTo>
                    <a:pt x="26" y="11"/>
                    <a:pt x="20" y="0"/>
                    <a:pt x="20" y="0"/>
                  </a:cubicBezTo>
                  <a:cubicBezTo>
                    <a:pt x="20" y="1"/>
                    <a:pt x="10" y="9"/>
                    <a:pt x="5" y="20"/>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7" name="Freeform 105"/>
            <p:cNvSpPr/>
            <p:nvPr>
              <p:custDataLst>
                <p:tags r:id="rId39"/>
              </p:custDataLst>
            </p:nvPr>
          </p:nvSpPr>
          <p:spPr bwMode="auto">
            <a:xfrm>
              <a:off x="4773614" y="5705475"/>
              <a:ext cx="192088" cy="74613"/>
            </a:xfrm>
            <a:custGeom>
              <a:avLst/>
              <a:gdLst>
                <a:gd name="T0" fmla="*/ 23 w 51"/>
                <a:gd name="T1" fmla="*/ 20 h 20"/>
                <a:gd name="T2" fmla="*/ 0 w 51"/>
                <a:gd name="T3" fmla="*/ 11 h 20"/>
                <a:gd name="T4" fmla="*/ 28 w 51"/>
                <a:gd name="T5" fmla="*/ 2 h 20"/>
                <a:gd name="T6" fmla="*/ 51 w 51"/>
                <a:gd name="T7" fmla="*/ 7 h 20"/>
                <a:gd name="T8" fmla="*/ 23 w 51"/>
                <a:gd name="T9" fmla="*/ 20 h 20"/>
              </a:gdLst>
              <a:ahLst/>
              <a:cxnLst>
                <a:cxn ang="0">
                  <a:pos x="T0" y="T1"/>
                </a:cxn>
                <a:cxn ang="0">
                  <a:pos x="T2" y="T3"/>
                </a:cxn>
                <a:cxn ang="0">
                  <a:pos x="T4" y="T5"/>
                </a:cxn>
                <a:cxn ang="0">
                  <a:pos x="T6" y="T7"/>
                </a:cxn>
                <a:cxn ang="0">
                  <a:pos x="T8" y="T9"/>
                </a:cxn>
              </a:cxnLst>
              <a:rect l="0" t="0" r="r" b="b"/>
              <a:pathLst>
                <a:path w="51" h="20">
                  <a:moveTo>
                    <a:pt x="23" y="20"/>
                  </a:moveTo>
                  <a:cubicBezTo>
                    <a:pt x="8" y="20"/>
                    <a:pt x="0" y="10"/>
                    <a:pt x="0" y="11"/>
                  </a:cubicBezTo>
                  <a:cubicBezTo>
                    <a:pt x="0" y="11"/>
                    <a:pt x="14" y="3"/>
                    <a:pt x="28" y="2"/>
                  </a:cubicBezTo>
                  <a:cubicBezTo>
                    <a:pt x="41" y="0"/>
                    <a:pt x="51" y="7"/>
                    <a:pt x="51" y="7"/>
                  </a:cubicBezTo>
                  <a:cubicBezTo>
                    <a:pt x="51" y="7"/>
                    <a:pt x="37" y="19"/>
                    <a:pt x="23" y="20"/>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8" name="Freeform 106"/>
            <p:cNvSpPr/>
            <p:nvPr>
              <p:custDataLst>
                <p:tags r:id="rId40"/>
              </p:custDataLst>
            </p:nvPr>
          </p:nvSpPr>
          <p:spPr bwMode="auto">
            <a:xfrm>
              <a:off x="4867276" y="5505450"/>
              <a:ext cx="82550" cy="169863"/>
            </a:xfrm>
            <a:custGeom>
              <a:avLst/>
              <a:gdLst>
                <a:gd name="T0" fmla="*/ 3 w 22"/>
                <a:gd name="T1" fmla="*/ 22 h 45"/>
                <a:gd name="T2" fmla="*/ 5 w 22"/>
                <a:gd name="T3" fmla="*/ 45 h 45"/>
                <a:gd name="T4" fmla="*/ 20 w 22"/>
                <a:gd name="T5" fmla="*/ 22 h 45"/>
                <a:gd name="T6" fmla="*/ 14 w 22"/>
                <a:gd name="T7" fmla="*/ 0 h 45"/>
                <a:gd name="T8" fmla="*/ 3 w 22"/>
                <a:gd name="T9" fmla="*/ 22 h 45"/>
              </a:gdLst>
              <a:ahLst/>
              <a:cxnLst>
                <a:cxn ang="0">
                  <a:pos x="T0" y="T1"/>
                </a:cxn>
                <a:cxn ang="0">
                  <a:pos x="T2" y="T3"/>
                </a:cxn>
                <a:cxn ang="0">
                  <a:pos x="T4" y="T5"/>
                </a:cxn>
                <a:cxn ang="0">
                  <a:pos x="T6" y="T7"/>
                </a:cxn>
                <a:cxn ang="0">
                  <a:pos x="T8" y="T9"/>
                </a:cxn>
              </a:cxnLst>
              <a:rect l="0" t="0" r="r" b="b"/>
              <a:pathLst>
                <a:path w="22" h="45">
                  <a:moveTo>
                    <a:pt x="3" y="22"/>
                  </a:moveTo>
                  <a:cubicBezTo>
                    <a:pt x="0" y="34"/>
                    <a:pt x="5" y="45"/>
                    <a:pt x="5" y="45"/>
                  </a:cubicBezTo>
                  <a:cubicBezTo>
                    <a:pt x="5" y="45"/>
                    <a:pt x="17" y="35"/>
                    <a:pt x="20" y="22"/>
                  </a:cubicBezTo>
                  <a:cubicBezTo>
                    <a:pt x="22" y="9"/>
                    <a:pt x="14" y="0"/>
                    <a:pt x="14" y="0"/>
                  </a:cubicBezTo>
                  <a:cubicBezTo>
                    <a:pt x="14" y="0"/>
                    <a:pt x="6" y="10"/>
                    <a:pt x="3" y="22"/>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09" name="Freeform 107"/>
            <p:cNvSpPr/>
            <p:nvPr>
              <p:custDataLst>
                <p:tags r:id="rId41"/>
              </p:custDataLst>
            </p:nvPr>
          </p:nvSpPr>
          <p:spPr bwMode="auto">
            <a:xfrm>
              <a:off x="4886326" y="5611813"/>
              <a:ext cx="179388" cy="93663"/>
            </a:xfrm>
            <a:custGeom>
              <a:avLst/>
              <a:gdLst>
                <a:gd name="T0" fmla="*/ 23 w 48"/>
                <a:gd name="T1" fmla="*/ 22 h 25"/>
                <a:gd name="T2" fmla="*/ 0 w 48"/>
                <a:gd name="T3" fmla="*/ 17 h 25"/>
                <a:gd name="T4" fmla="*/ 24 w 48"/>
                <a:gd name="T5" fmla="*/ 3 h 25"/>
                <a:gd name="T6" fmla="*/ 48 w 48"/>
                <a:gd name="T7" fmla="*/ 5 h 25"/>
                <a:gd name="T8" fmla="*/ 23 w 48"/>
                <a:gd name="T9" fmla="*/ 22 h 25"/>
              </a:gdLst>
              <a:ahLst/>
              <a:cxnLst>
                <a:cxn ang="0">
                  <a:pos x="T0" y="T1"/>
                </a:cxn>
                <a:cxn ang="0">
                  <a:pos x="T2" y="T3"/>
                </a:cxn>
                <a:cxn ang="0">
                  <a:pos x="T4" y="T5"/>
                </a:cxn>
                <a:cxn ang="0">
                  <a:pos x="T6" y="T7"/>
                </a:cxn>
                <a:cxn ang="0">
                  <a:pos x="T8" y="T9"/>
                </a:cxn>
              </a:cxnLst>
              <a:rect l="0" t="0" r="r" b="b"/>
              <a:pathLst>
                <a:path w="48" h="25">
                  <a:moveTo>
                    <a:pt x="23" y="22"/>
                  </a:moveTo>
                  <a:cubicBezTo>
                    <a:pt x="9" y="25"/>
                    <a:pt x="0" y="17"/>
                    <a:pt x="0" y="17"/>
                  </a:cubicBezTo>
                  <a:cubicBezTo>
                    <a:pt x="0" y="17"/>
                    <a:pt x="12" y="7"/>
                    <a:pt x="24" y="3"/>
                  </a:cubicBezTo>
                  <a:cubicBezTo>
                    <a:pt x="37" y="0"/>
                    <a:pt x="48" y="5"/>
                    <a:pt x="48" y="5"/>
                  </a:cubicBezTo>
                  <a:cubicBezTo>
                    <a:pt x="48" y="5"/>
                    <a:pt x="37" y="19"/>
                    <a:pt x="23" y="22"/>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0" name="Freeform 108"/>
            <p:cNvSpPr/>
            <p:nvPr>
              <p:custDataLst>
                <p:tags r:id="rId42"/>
              </p:custDataLst>
            </p:nvPr>
          </p:nvSpPr>
          <p:spPr bwMode="auto">
            <a:xfrm>
              <a:off x="4953001" y="5416550"/>
              <a:ext cx="65088" cy="171450"/>
            </a:xfrm>
            <a:custGeom>
              <a:avLst/>
              <a:gdLst>
                <a:gd name="T0" fmla="*/ 1 w 17"/>
                <a:gd name="T1" fmla="*/ 23 h 46"/>
                <a:gd name="T2" fmla="*/ 7 w 17"/>
                <a:gd name="T3" fmla="*/ 46 h 46"/>
                <a:gd name="T4" fmla="*/ 17 w 17"/>
                <a:gd name="T5" fmla="*/ 21 h 46"/>
                <a:gd name="T6" fmla="*/ 7 w 17"/>
                <a:gd name="T7" fmla="*/ 0 h 46"/>
                <a:gd name="T8" fmla="*/ 1 w 17"/>
                <a:gd name="T9" fmla="*/ 23 h 46"/>
              </a:gdLst>
              <a:ahLst/>
              <a:cxnLst>
                <a:cxn ang="0">
                  <a:pos x="T0" y="T1"/>
                </a:cxn>
                <a:cxn ang="0">
                  <a:pos x="T2" y="T3"/>
                </a:cxn>
                <a:cxn ang="0">
                  <a:pos x="T4" y="T5"/>
                </a:cxn>
                <a:cxn ang="0">
                  <a:pos x="T6" y="T7"/>
                </a:cxn>
                <a:cxn ang="0">
                  <a:pos x="T8" y="T9"/>
                </a:cxn>
              </a:cxnLst>
              <a:rect l="0" t="0" r="r" b="b"/>
              <a:pathLst>
                <a:path w="17" h="46">
                  <a:moveTo>
                    <a:pt x="1" y="23"/>
                  </a:moveTo>
                  <a:cubicBezTo>
                    <a:pt x="0" y="36"/>
                    <a:pt x="7" y="46"/>
                    <a:pt x="7" y="46"/>
                  </a:cubicBezTo>
                  <a:cubicBezTo>
                    <a:pt x="7" y="46"/>
                    <a:pt x="17" y="34"/>
                    <a:pt x="17" y="21"/>
                  </a:cubicBezTo>
                  <a:cubicBezTo>
                    <a:pt x="16" y="8"/>
                    <a:pt x="7" y="0"/>
                    <a:pt x="7" y="0"/>
                  </a:cubicBezTo>
                  <a:cubicBezTo>
                    <a:pt x="7" y="0"/>
                    <a:pt x="1" y="11"/>
                    <a:pt x="1" y="23"/>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1" name="Freeform 109"/>
            <p:cNvSpPr/>
            <p:nvPr>
              <p:custDataLst>
                <p:tags r:id="rId43"/>
              </p:custDataLst>
            </p:nvPr>
          </p:nvSpPr>
          <p:spPr bwMode="auto">
            <a:xfrm>
              <a:off x="4976814" y="5499100"/>
              <a:ext cx="168275" cy="107950"/>
            </a:xfrm>
            <a:custGeom>
              <a:avLst/>
              <a:gdLst>
                <a:gd name="T0" fmla="*/ 24 w 45"/>
                <a:gd name="T1" fmla="*/ 24 h 29"/>
                <a:gd name="T2" fmla="*/ 0 w 45"/>
                <a:gd name="T3" fmla="*/ 23 h 29"/>
                <a:gd name="T4" fmla="*/ 22 w 45"/>
                <a:gd name="T5" fmla="*/ 6 h 29"/>
                <a:gd name="T6" fmla="*/ 45 w 45"/>
                <a:gd name="T7" fmla="*/ 3 h 29"/>
                <a:gd name="T8" fmla="*/ 24 w 45"/>
                <a:gd name="T9" fmla="*/ 24 h 29"/>
              </a:gdLst>
              <a:ahLst/>
              <a:cxnLst>
                <a:cxn ang="0">
                  <a:pos x="T0" y="T1"/>
                </a:cxn>
                <a:cxn ang="0">
                  <a:pos x="T2" y="T3"/>
                </a:cxn>
                <a:cxn ang="0">
                  <a:pos x="T4" y="T5"/>
                </a:cxn>
                <a:cxn ang="0">
                  <a:pos x="T6" y="T7"/>
                </a:cxn>
                <a:cxn ang="0">
                  <a:pos x="T8" y="T9"/>
                </a:cxn>
              </a:cxnLst>
              <a:rect l="0" t="0" r="r" b="b"/>
              <a:pathLst>
                <a:path w="45" h="29">
                  <a:moveTo>
                    <a:pt x="24" y="24"/>
                  </a:moveTo>
                  <a:cubicBezTo>
                    <a:pt x="11" y="29"/>
                    <a:pt x="0" y="23"/>
                    <a:pt x="0" y="23"/>
                  </a:cubicBezTo>
                  <a:cubicBezTo>
                    <a:pt x="1" y="23"/>
                    <a:pt x="10" y="12"/>
                    <a:pt x="22" y="6"/>
                  </a:cubicBezTo>
                  <a:cubicBezTo>
                    <a:pt x="34" y="0"/>
                    <a:pt x="45" y="3"/>
                    <a:pt x="45" y="3"/>
                  </a:cubicBezTo>
                  <a:cubicBezTo>
                    <a:pt x="45" y="3"/>
                    <a:pt x="37" y="19"/>
                    <a:pt x="24" y="24"/>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2" name="Freeform 110"/>
            <p:cNvSpPr/>
            <p:nvPr>
              <p:custDataLst>
                <p:tags r:id="rId44"/>
              </p:custDataLst>
            </p:nvPr>
          </p:nvSpPr>
          <p:spPr bwMode="auto">
            <a:xfrm>
              <a:off x="5010151" y="5318125"/>
              <a:ext cx="71438" cy="169863"/>
            </a:xfrm>
            <a:custGeom>
              <a:avLst/>
              <a:gdLst>
                <a:gd name="T0" fmla="*/ 2 w 19"/>
                <a:gd name="T1" fmla="*/ 24 h 45"/>
                <a:gd name="T2" fmla="*/ 12 w 19"/>
                <a:gd name="T3" fmla="*/ 45 h 45"/>
                <a:gd name="T4" fmla="*/ 17 w 19"/>
                <a:gd name="T5" fmla="*/ 19 h 45"/>
                <a:gd name="T6" fmla="*/ 4 w 19"/>
                <a:gd name="T7" fmla="*/ 0 h 45"/>
                <a:gd name="T8" fmla="*/ 2 w 19"/>
                <a:gd name="T9" fmla="*/ 24 h 45"/>
              </a:gdLst>
              <a:ahLst/>
              <a:cxnLst>
                <a:cxn ang="0">
                  <a:pos x="T0" y="T1"/>
                </a:cxn>
                <a:cxn ang="0">
                  <a:pos x="T2" y="T3"/>
                </a:cxn>
                <a:cxn ang="0">
                  <a:pos x="T4" y="T5"/>
                </a:cxn>
                <a:cxn ang="0">
                  <a:pos x="T6" y="T7"/>
                </a:cxn>
                <a:cxn ang="0">
                  <a:pos x="T8" y="T9"/>
                </a:cxn>
              </a:cxnLst>
              <a:rect l="0" t="0" r="r" b="b"/>
              <a:pathLst>
                <a:path w="19" h="45">
                  <a:moveTo>
                    <a:pt x="2" y="24"/>
                  </a:moveTo>
                  <a:cubicBezTo>
                    <a:pt x="3" y="36"/>
                    <a:pt x="11" y="45"/>
                    <a:pt x="12" y="45"/>
                  </a:cubicBezTo>
                  <a:cubicBezTo>
                    <a:pt x="12" y="45"/>
                    <a:pt x="19" y="31"/>
                    <a:pt x="17" y="19"/>
                  </a:cubicBezTo>
                  <a:cubicBezTo>
                    <a:pt x="14" y="6"/>
                    <a:pt x="4" y="0"/>
                    <a:pt x="4" y="0"/>
                  </a:cubicBezTo>
                  <a:cubicBezTo>
                    <a:pt x="4" y="0"/>
                    <a:pt x="0" y="12"/>
                    <a:pt x="2" y="24"/>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3" name="Freeform 111"/>
            <p:cNvSpPr/>
            <p:nvPr>
              <p:custDataLst>
                <p:tags r:id="rId45"/>
              </p:custDataLst>
            </p:nvPr>
          </p:nvSpPr>
          <p:spPr bwMode="auto">
            <a:xfrm>
              <a:off x="5051426" y="5378450"/>
              <a:ext cx="150813" cy="123825"/>
            </a:xfrm>
            <a:custGeom>
              <a:avLst/>
              <a:gdLst>
                <a:gd name="T0" fmla="*/ 23 w 40"/>
                <a:gd name="T1" fmla="*/ 25 h 33"/>
                <a:gd name="T2" fmla="*/ 0 w 40"/>
                <a:gd name="T3" fmla="*/ 28 h 33"/>
                <a:gd name="T4" fmla="*/ 18 w 40"/>
                <a:gd name="T5" fmla="*/ 8 h 33"/>
                <a:gd name="T6" fmla="*/ 40 w 40"/>
                <a:gd name="T7" fmla="*/ 1 h 33"/>
                <a:gd name="T8" fmla="*/ 23 w 40"/>
                <a:gd name="T9" fmla="*/ 25 h 33"/>
              </a:gdLst>
              <a:ahLst/>
              <a:cxnLst>
                <a:cxn ang="0">
                  <a:pos x="T0" y="T1"/>
                </a:cxn>
                <a:cxn ang="0">
                  <a:pos x="T2" y="T3"/>
                </a:cxn>
                <a:cxn ang="0">
                  <a:pos x="T4" y="T5"/>
                </a:cxn>
                <a:cxn ang="0">
                  <a:pos x="T6" y="T7"/>
                </a:cxn>
                <a:cxn ang="0">
                  <a:pos x="T8" y="T9"/>
                </a:cxn>
              </a:cxnLst>
              <a:rect l="0" t="0" r="r" b="b"/>
              <a:pathLst>
                <a:path w="40" h="33">
                  <a:moveTo>
                    <a:pt x="23" y="25"/>
                  </a:moveTo>
                  <a:cubicBezTo>
                    <a:pt x="11" y="33"/>
                    <a:pt x="0" y="28"/>
                    <a:pt x="0" y="28"/>
                  </a:cubicBezTo>
                  <a:cubicBezTo>
                    <a:pt x="0" y="28"/>
                    <a:pt x="7" y="15"/>
                    <a:pt x="18" y="8"/>
                  </a:cubicBezTo>
                  <a:cubicBezTo>
                    <a:pt x="29" y="0"/>
                    <a:pt x="40" y="1"/>
                    <a:pt x="40" y="1"/>
                  </a:cubicBezTo>
                  <a:cubicBezTo>
                    <a:pt x="40" y="1"/>
                    <a:pt x="35" y="18"/>
                    <a:pt x="23" y="25"/>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4" name="Freeform 112"/>
            <p:cNvSpPr/>
            <p:nvPr>
              <p:custDataLst>
                <p:tags r:id="rId46"/>
              </p:custDataLst>
            </p:nvPr>
          </p:nvSpPr>
          <p:spPr bwMode="auto">
            <a:xfrm>
              <a:off x="5043489" y="5216525"/>
              <a:ext cx="87313" cy="158750"/>
            </a:xfrm>
            <a:custGeom>
              <a:avLst/>
              <a:gdLst>
                <a:gd name="T0" fmla="*/ 4 w 23"/>
                <a:gd name="T1" fmla="*/ 24 h 42"/>
                <a:gd name="T2" fmla="*/ 17 w 23"/>
                <a:gd name="T3" fmla="*/ 42 h 42"/>
                <a:gd name="T4" fmla="*/ 18 w 23"/>
                <a:gd name="T5" fmla="*/ 15 h 42"/>
                <a:gd name="T6" fmla="*/ 3 w 23"/>
                <a:gd name="T7" fmla="*/ 0 h 42"/>
                <a:gd name="T8" fmla="*/ 4 w 23"/>
                <a:gd name="T9" fmla="*/ 24 h 42"/>
              </a:gdLst>
              <a:ahLst/>
              <a:cxnLst>
                <a:cxn ang="0">
                  <a:pos x="T0" y="T1"/>
                </a:cxn>
                <a:cxn ang="0">
                  <a:pos x="T2" y="T3"/>
                </a:cxn>
                <a:cxn ang="0">
                  <a:pos x="T4" y="T5"/>
                </a:cxn>
                <a:cxn ang="0">
                  <a:pos x="T6" y="T7"/>
                </a:cxn>
                <a:cxn ang="0">
                  <a:pos x="T8" y="T9"/>
                </a:cxn>
              </a:cxnLst>
              <a:rect l="0" t="0" r="r" b="b"/>
              <a:pathLst>
                <a:path w="23" h="42">
                  <a:moveTo>
                    <a:pt x="4" y="24"/>
                  </a:moveTo>
                  <a:cubicBezTo>
                    <a:pt x="8" y="35"/>
                    <a:pt x="17" y="42"/>
                    <a:pt x="17" y="42"/>
                  </a:cubicBezTo>
                  <a:cubicBezTo>
                    <a:pt x="17" y="42"/>
                    <a:pt x="23" y="27"/>
                    <a:pt x="18" y="15"/>
                  </a:cubicBezTo>
                  <a:cubicBezTo>
                    <a:pt x="14" y="4"/>
                    <a:pt x="2" y="0"/>
                    <a:pt x="3" y="0"/>
                  </a:cubicBezTo>
                  <a:cubicBezTo>
                    <a:pt x="3" y="0"/>
                    <a:pt x="0" y="12"/>
                    <a:pt x="4" y="24"/>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5" name="Freeform 113"/>
            <p:cNvSpPr/>
            <p:nvPr>
              <p:custDataLst>
                <p:tags r:id="rId47"/>
              </p:custDataLst>
            </p:nvPr>
          </p:nvSpPr>
          <p:spPr bwMode="auto">
            <a:xfrm>
              <a:off x="5106989" y="5246688"/>
              <a:ext cx="128588" cy="134938"/>
            </a:xfrm>
            <a:custGeom>
              <a:avLst/>
              <a:gdLst>
                <a:gd name="T0" fmla="*/ 21 w 34"/>
                <a:gd name="T1" fmla="*/ 26 h 36"/>
                <a:gd name="T2" fmla="*/ 0 w 34"/>
                <a:gd name="T3" fmla="*/ 34 h 36"/>
                <a:gd name="T4" fmla="*/ 14 w 34"/>
                <a:gd name="T5" fmla="*/ 10 h 36"/>
                <a:gd name="T6" fmla="*/ 34 w 34"/>
                <a:gd name="T7" fmla="*/ 0 h 36"/>
                <a:gd name="T8" fmla="*/ 21 w 34"/>
                <a:gd name="T9" fmla="*/ 26 h 36"/>
              </a:gdLst>
              <a:ahLst/>
              <a:cxnLst>
                <a:cxn ang="0">
                  <a:pos x="T0" y="T1"/>
                </a:cxn>
                <a:cxn ang="0">
                  <a:pos x="T2" y="T3"/>
                </a:cxn>
                <a:cxn ang="0">
                  <a:pos x="T4" y="T5"/>
                </a:cxn>
                <a:cxn ang="0">
                  <a:pos x="T6" y="T7"/>
                </a:cxn>
                <a:cxn ang="0">
                  <a:pos x="T8" y="T9"/>
                </a:cxn>
              </a:cxnLst>
              <a:rect l="0" t="0" r="r" b="b"/>
              <a:pathLst>
                <a:path w="34" h="36">
                  <a:moveTo>
                    <a:pt x="21" y="26"/>
                  </a:moveTo>
                  <a:cubicBezTo>
                    <a:pt x="11" y="36"/>
                    <a:pt x="0" y="34"/>
                    <a:pt x="0" y="34"/>
                  </a:cubicBezTo>
                  <a:cubicBezTo>
                    <a:pt x="0" y="34"/>
                    <a:pt x="5" y="20"/>
                    <a:pt x="14" y="10"/>
                  </a:cubicBezTo>
                  <a:cubicBezTo>
                    <a:pt x="23" y="1"/>
                    <a:pt x="34" y="0"/>
                    <a:pt x="34" y="0"/>
                  </a:cubicBezTo>
                  <a:cubicBezTo>
                    <a:pt x="34" y="0"/>
                    <a:pt x="32" y="17"/>
                    <a:pt x="21" y="26"/>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6" name="Freeform 114"/>
            <p:cNvSpPr/>
            <p:nvPr>
              <p:custDataLst>
                <p:tags r:id="rId48"/>
              </p:custDataLst>
            </p:nvPr>
          </p:nvSpPr>
          <p:spPr bwMode="auto">
            <a:xfrm>
              <a:off x="5062539" y="5106988"/>
              <a:ext cx="90488" cy="147638"/>
            </a:xfrm>
            <a:custGeom>
              <a:avLst/>
              <a:gdLst>
                <a:gd name="T0" fmla="*/ 5 w 24"/>
                <a:gd name="T1" fmla="*/ 23 h 39"/>
                <a:gd name="T2" fmla="*/ 21 w 24"/>
                <a:gd name="T3" fmla="*/ 39 h 39"/>
                <a:gd name="T4" fmla="*/ 18 w 24"/>
                <a:gd name="T5" fmla="*/ 13 h 39"/>
                <a:gd name="T6" fmla="*/ 0 w 24"/>
                <a:gd name="T7" fmla="*/ 0 h 39"/>
                <a:gd name="T8" fmla="*/ 5 w 24"/>
                <a:gd name="T9" fmla="*/ 23 h 39"/>
              </a:gdLst>
              <a:ahLst/>
              <a:cxnLst>
                <a:cxn ang="0">
                  <a:pos x="T0" y="T1"/>
                </a:cxn>
                <a:cxn ang="0">
                  <a:pos x="T2" y="T3"/>
                </a:cxn>
                <a:cxn ang="0">
                  <a:pos x="T4" y="T5"/>
                </a:cxn>
                <a:cxn ang="0">
                  <a:pos x="T6" y="T7"/>
                </a:cxn>
                <a:cxn ang="0">
                  <a:pos x="T8" y="T9"/>
                </a:cxn>
              </a:cxnLst>
              <a:rect l="0" t="0" r="r" b="b"/>
              <a:pathLst>
                <a:path w="24" h="39">
                  <a:moveTo>
                    <a:pt x="5" y="23"/>
                  </a:moveTo>
                  <a:cubicBezTo>
                    <a:pt x="11" y="34"/>
                    <a:pt x="21" y="39"/>
                    <a:pt x="21" y="39"/>
                  </a:cubicBezTo>
                  <a:cubicBezTo>
                    <a:pt x="22" y="39"/>
                    <a:pt x="24" y="24"/>
                    <a:pt x="18" y="13"/>
                  </a:cubicBezTo>
                  <a:cubicBezTo>
                    <a:pt x="12" y="2"/>
                    <a:pt x="0" y="0"/>
                    <a:pt x="0" y="0"/>
                  </a:cubicBezTo>
                  <a:cubicBezTo>
                    <a:pt x="0" y="0"/>
                    <a:pt x="0" y="13"/>
                    <a:pt x="5" y="23"/>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7" name="Freeform 115"/>
            <p:cNvSpPr/>
            <p:nvPr>
              <p:custDataLst>
                <p:tags r:id="rId49"/>
              </p:custDataLst>
            </p:nvPr>
          </p:nvSpPr>
          <p:spPr bwMode="auto">
            <a:xfrm>
              <a:off x="5141914" y="5103813"/>
              <a:ext cx="104775" cy="150813"/>
            </a:xfrm>
            <a:custGeom>
              <a:avLst/>
              <a:gdLst>
                <a:gd name="T0" fmla="*/ 20 w 28"/>
                <a:gd name="T1" fmla="*/ 29 h 40"/>
                <a:gd name="T2" fmla="*/ 0 w 28"/>
                <a:gd name="T3" fmla="*/ 40 h 40"/>
                <a:gd name="T4" fmla="*/ 10 w 28"/>
                <a:gd name="T5" fmla="*/ 15 h 40"/>
                <a:gd name="T6" fmla="*/ 28 w 28"/>
                <a:gd name="T7" fmla="*/ 1 h 40"/>
                <a:gd name="T8" fmla="*/ 20 w 28"/>
                <a:gd name="T9" fmla="*/ 29 h 40"/>
              </a:gdLst>
              <a:ahLst/>
              <a:cxnLst>
                <a:cxn ang="0">
                  <a:pos x="T0" y="T1"/>
                </a:cxn>
                <a:cxn ang="0">
                  <a:pos x="T2" y="T3"/>
                </a:cxn>
                <a:cxn ang="0">
                  <a:pos x="T4" y="T5"/>
                </a:cxn>
                <a:cxn ang="0">
                  <a:pos x="T6" y="T7"/>
                </a:cxn>
                <a:cxn ang="0">
                  <a:pos x="T8" y="T9"/>
                </a:cxn>
              </a:cxnLst>
              <a:rect l="0" t="0" r="r" b="b"/>
              <a:pathLst>
                <a:path w="28" h="40">
                  <a:moveTo>
                    <a:pt x="20" y="29"/>
                  </a:moveTo>
                  <a:cubicBezTo>
                    <a:pt x="12" y="40"/>
                    <a:pt x="0" y="40"/>
                    <a:pt x="0" y="40"/>
                  </a:cubicBezTo>
                  <a:cubicBezTo>
                    <a:pt x="0" y="40"/>
                    <a:pt x="3" y="26"/>
                    <a:pt x="10" y="15"/>
                  </a:cubicBezTo>
                  <a:cubicBezTo>
                    <a:pt x="17" y="4"/>
                    <a:pt x="28" y="0"/>
                    <a:pt x="28" y="1"/>
                  </a:cubicBezTo>
                  <a:cubicBezTo>
                    <a:pt x="28" y="0"/>
                    <a:pt x="28" y="18"/>
                    <a:pt x="20" y="29"/>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8" name="Freeform 116"/>
            <p:cNvSpPr/>
            <p:nvPr>
              <p:custDataLst>
                <p:tags r:id="rId50"/>
              </p:custDataLst>
            </p:nvPr>
          </p:nvSpPr>
          <p:spPr bwMode="auto">
            <a:xfrm>
              <a:off x="5054601" y="4999038"/>
              <a:ext cx="106363" cy="131763"/>
            </a:xfrm>
            <a:custGeom>
              <a:avLst/>
              <a:gdLst>
                <a:gd name="T0" fmla="*/ 9 w 28"/>
                <a:gd name="T1" fmla="*/ 23 h 35"/>
                <a:gd name="T2" fmla="*/ 27 w 28"/>
                <a:gd name="T3" fmla="*/ 35 h 35"/>
                <a:gd name="T4" fmla="*/ 19 w 28"/>
                <a:gd name="T5" fmla="*/ 10 h 35"/>
                <a:gd name="T6" fmla="*/ 0 w 28"/>
                <a:gd name="T7" fmla="*/ 1 h 35"/>
                <a:gd name="T8" fmla="*/ 9 w 28"/>
                <a:gd name="T9" fmla="*/ 23 h 35"/>
              </a:gdLst>
              <a:ahLst/>
              <a:cxnLst>
                <a:cxn ang="0">
                  <a:pos x="T0" y="T1"/>
                </a:cxn>
                <a:cxn ang="0">
                  <a:pos x="T2" y="T3"/>
                </a:cxn>
                <a:cxn ang="0">
                  <a:pos x="T4" y="T5"/>
                </a:cxn>
                <a:cxn ang="0">
                  <a:pos x="T6" y="T7"/>
                </a:cxn>
                <a:cxn ang="0">
                  <a:pos x="T8" y="T9"/>
                </a:cxn>
              </a:cxnLst>
              <a:rect l="0" t="0" r="r" b="b"/>
              <a:pathLst>
                <a:path w="28" h="35">
                  <a:moveTo>
                    <a:pt x="9" y="23"/>
                  </a:moveTo>
                  <a:cubicBezTo>
                    <a:pt x="16" y="32"/>
                    <a:pt x="27" y="35"/>
                    <a:pt x="27" y="35"/>
                  </a:cubicBezTo>
                  <a:cubicBezTo>
                    <a:pt x="27" y="35"/>
                    <a:pt x="28" y="20"/>
                    <a:pt x="19" y="10"/>
                  </a:cubicBezTo>
                  <a:cubicBezTo>
                    <a:pt x="11" y="0"/>
                    <a:pt x="0" y="1"/>
                    <a:pt x="0" y="1"/>
                  </a:cubicBezTo>
                  <a:cubicBezTo>
                    <a:pt x="0" y="1"/>
                    <a:pt x="2" y="13"/>
                    <a:pt x="9" y="23"/>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19" name="Freeform 117"/>
            <p:cNvSpPr/>
            <p:nvPr>
              <p:custDataLst>
                <p:tags r:id="rId51"/>
              </p:custDataLst>
            </p:nvPr>
          </p:nvSpPr>
          <p:spPr bwMode="auto">
            <a:xfrm>
              <a:off x="5156201" y="4964113"/>
              <a:ext cx="90488" cy="166688"/>
            </a:xfrm>
            <a:custGeom>
              <a:avLst/>
              <a:gdLst>
                <a:gd name="T0" fmla="*/ 18 w 24"/>
                <a:gd name="T1" fmla="*/ 30 h 44"/>
                <a:gd name="T2" fmla="*/ 0 w 24"/>
                <a:gd name="T3" fmla="*/ 44 h 44"/>
                <a:gd name="T4" fmla="*/ 5 w 24"/>
                <a:gd name="T5" fmla="*/ 17 h 44"/>
                <a:gd name="T6" fmla="*/ 21 w 24"/>
                <a:gd name="T7" fmla="*/ 0 h 44"/>
                <a:gd name="T8" fmla="*/ 18 w 24"/>
                <a:gd name="T9" fmla="*/ 30 h 44"/>
              </a:gdLst>
              <a:ahLst/>
              <a:cxnLst>
                <a:cxn ang="0">
                  <a:pos x="T0" y="T1"/>
                </a:cxn>
                <a:cxn ang="0">
                  <a:pos x="T2" y="T3"/>
                </a:cxn>
                <a:cxn ang="0">
                  <a:pos x="T4" y="T5"/>
                </a:cxn>
                <a:cxn ang="0">
                  <a:pos x="T6" y="T7"/>
                </a:cxn>
                <a:cxn ang="0">
                  <a:pos x="T8" y="T9"/>
                </a:cxn>
              </a:cxnLst>
              <a:rect l="0" t="0" r="r" b="b"/>
              <a:pathLst>
                <a:path w="24" h="44">
                  <a:moveTo>
                    <a:pt x="18" y="30"/>
                  </a:moveTo>
                  <a:cubicBezTo>
                    <a:pt x="11" y="42"/>
                    <a:pt x="0" y="44"/>
                    <a:pt x="0" y="44"/>
                  </a:cubicBezTo>
                  <a:cubicBezTo>
                    <a:pt x="0" y="44"/>
                    <a:pt x="0" y="29"/>
                    <a:pt x="5" y="17"/>
                  </a:cubicBezTo>
                  <a:cubicBezTo>
                    <a:pt x="11" y="5"/>
                    <a:pt x="21" y="0"/>
                    <a:pt x="21" y="0"/>
                  </a:cubicBezTo>
                  <a:cubicBezTo>
                    <a:pt x="21" y="0"/>
                    <a:pt x="24" y="17"/>
                    <a:pt x="18" y="30"/>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0" name="Freeform 118"/>
            <p:cNvSpPr/>
            <p:nvPr>
              <p:custDataLst>
                <p:tags r:id="rId52"/>
              </p:custDataLst>
            </p:nvPr>
          </p:nvSpPr>
          <p:spPr bwMode="auto">
            <a:xfrm>
              <a:off x="5024439" y="4886325"/>
              <a:ext cx="128588" cy="119063"/>
            </a:xfrm>
            <a:custGeom>
              <a:avLst/>
              <a:gdLst>
                <a:gd name="T0" fmla="*/ 13 w 34"/>
                <a:gd name="T1" fmla="*/ 23 h 32"/>
                <a:gd name="T2" fmla="*/ 33 w 34"/>
                <a:gd name="T3" fmla="*/ 32 h 32"/>
                <a:gd name="T4" fmla="*/ 21 w 34"/>
                <a:gd name="T5" fmla="*/ 8 h 32"/>
                <a:gd name="T6" fmla="*/ 0 w 34"/>
                <a:gd name="T7" fmla="*/ 3 h 32"/>
                <a:gd name="T8" fmla="*/ 13 w 34"/>
                <a:gd name="T9" fmla="*/ 23 h 32"/>
              </a:gdLst>
              <a:ahLst/>
              <a:cxnLst>
                <a:cxn ang="0">
                  <a:pos x="T0" y="T1"/>
                </a:cxn>
                <a:cxn ang="0">
                  <a:pos x="T2" y="T3"/>
                </a:cxn>
                <a:cxn ang="0">
                  <a:pos x="T4" y="T5"/>
                </a:cxn>
                <a:cxn ang="0">
                  <a:pos x="T6" y="T7"/>
                </a:cxn>
                <a:cxn ang="0">
                  <a:pos x="T8" y="T9"/>
                </a:cxn>
              </a:cxnLst>
              <a:rect l="0" t="0" r="r" b="b"/>
              <a:pathLst>
                <a:path w="34" h="32">
                  <a:moveTo>
                    <a:pt x="13" y="23"/>
                  </a:moveTo>
                  <a:cubicBezTo>
                    <a:pt x="22" y="31"/>
                    <a:pt x="33" y="32"/>
                    <a:pt x="33" y="32"/>
                  </a:cubicBezTo>
                  <a:cubicBezTo>
                    <a:pt x="34" y="32"/>
                    <a:pt x="31" y="17"/>
                    <a:pt x="21" y="8"/>
                  </a:cubicBezTo>
                  <a:cubicBezTo>
                    <a:pt x="12" y="0"/>
                    <a:pt x="0" y="3"/>
                    <a:pt x="0" y="3"/>
                  </a:cubicBezTo>
                  <a:cubicBezTo>
                    <a:pt x="1" y="3"/>
                    <a:pt x="5" y="15"/>
                    <a:pt x="13" y="23"/>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1" name="Freeform 119"/>
            <p:cNvSpPr/>
            <p:nvPr>
              <p:custDataLst>
                <p:tags r:id="rId53"/>
              </p:custDataLst>
            </p:nvPr>
          </p:nvSpPr>
          <p:spPr bwMode="auto">
            <a:xfrm>
              <a:off x="5141914" y="4826000"/>
              <a:ext cx="77788" cy="179388"/>
            </a:xfrm>
            <a:custGeom>
              <a:avLst/>
              <a:gdLst>
                <a:gd name="T0" fmla="*/ 17 w 21"/>
                <a:gd name="T1" fmla="*/ 31 h 48"/>
                <a:gd name="T2" fmla="*/ 2 w 21"/>
                <a:gd name="T3" fmla="*/ 48 h 48"/>
                <a:gd name="T4" fmla="*/ 3 w 21"/>
                <a:gd name="T5" fmla="*/ 21 h 48"/>
                <a:gd name="T6" fmla="*/ 15 w 21"/>
                <a:gd name="T7" fmla="*/ 1 h 48"/>
                <a:gd name="T8" fmla="*/ 17 w 21"/>
                <a:gd name="T9" fmla="*/ 31 h 48"/>
              </a:gdLst>
              <a:ahLst/>
              <a:cxnLst>
                <a:cxn ang="0">
                  <a:pos x="T0" y="T1"/>
                </a:cxn>
                <a:cxn ang="0">
                  <a:pos x="T2" y="T3"/>
                </a:cxn>
                <a:cxn ang="0">
                  <a:pos x="T4" y="T5"/>
                </a:cxn>
                <a:cxn ang="0">
                  <a:pos x="T6" y="T7"/>
                </a:cxn>
                <a:cxn ang="0">
                  <a:pos x="T8" y="T9"/>
                </a:cxn>
              </a:cxnLst>
              <a:rect l="0" t="0" r="r" b="b"/>
              <a:pathLst>
                <a:path w="21" h="48">
                  <a:moveTo>
                    <a:pt x="17" y="31"/>
                  </a:moveTo>
                  <a:cubicBezTo>
                    <a:pt x="13" y="44"/>
                    <a:pt x="2" y="48"/>
                    <a:pt x="2" y="48"/>
                  </a:cubicBezTo>
                  <a:cubicBezTo>
                    <a:pt x="2" y="48"/>
                    <a:pt x="0" y="33"/>
                    <a:pt x="3" y="21"/>
                  </a:cubicBezTo>
                  <a:cubicBezTo>
                    <a:pt x="6" y="8"/>
                    <a:pt x="14" y="1"/>
                    <a:pt x="15" y="1"/>
                  </a:cubicBezTo>
                  <a:cubicBezTo>
                    <a:pt x="15" y="0"/>
                    <a:pt x="21" y="17"/>
                    <a:pt x="17" y="31"/>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2" name="Freeform 120"/>
            <p:cNvSpPr/>
            <p:nvPr>
              <p:custDataLst>
                <p:tags r:id="rId54"/>
              </p:custDataLst>
            </p:nvPr>
          </p:nvSpPr>
          <p:spPr bwMode="auto">
            <a:xfrm>
              <a:off x="4979989" y="4779963"/>
              <a:ext cx="142875" cy="106363"/>
            </a:xfrm>
            <a:custGeom>
              <a:avLst/>
              <a:gdLst>
                <a:gd name="T0" fmla="*/ 16 w 38"/>
                <a:gd name="T1" fmla="*/ 22 h 28"/>
                <a:gd name="T2" fmla="*/ 38 w 38"/>
                <a:gd name="T3" fmla="*/ 27 h 28"/>
                <a:gd name="T4" fmla="*/ 21 w 38"/>
                <a:gd name="T5" fmla="*/ 6 h 28"/>
                <a:gd name="T6" fmla="*/ 0 w 38"/>
                <a:gd name="T7" fmla="*/ 4 h 28"/>
                <a:gd name="T8" fmla="*/ 16 w 38"/>
                <a:gd name="T9" fmla="*/ 22 h 28"/>
              </a:gdLst>
              <a:ahLst/>
              <a:cxnLst>
                <a:cxn ang="0">
                  <a:pos x="T0" y="T1"/>
                </a:cxn>
                <a:cxn ang="0">
                  <a:pos x="T2" y="T3"/>
                </a:cxn>
                <a:cxn ang="0">
                  <a:pos x="T4" y="T5"/>
                </a:cxn>
                <a:cxn ang="0">
                  <a:pos x="T6" y="T7"/>
                </a:cxn>
                <a:cxn ang="0">
                  <a:pos x="T8" y="T9"/>
                </a:cxn>
              </a:cxnLst>
              <a:rect l="0" t="0" r="r" b="b"/>
              <a:pathLst>
                <a:path w="38" h="28">
                  <a:moveTo>
                    <a:pt x="16" y="22"/>
                  </a:moveTo>
                  <a:cubicBezTo>
                    <a:pt x="27" y="28"/>
                    <a:pt x="38" y="27"/>
                    <a:pt x="38" y="27"/>
                  </a:cubicBezTo>
                  <a:cubicBezTo>
                    <a:pt x="38" y="27"/>
                    <a:pt x="33" y="13"/>
                    <a:pt x="21" y="6"/>
                  </a:cubicBezTo>
                  <a:cubicBezTo>
                    <a:pt x="10" y="0"/>
                    <a:pt x="0" y="4"/>
                    <a:pt x="0" y="4"/>
                  </a:cubicBezTo>
                  <a:cubicBezTo>
                    <a:pt x="0" y="4"/>
                    <a:pt x="7" y="15"/>
                    <a:pt x="16" y="22"/>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3" name="Freeform 121"/>
            <p:cNvSpPr/>
            <p:nvPr>
              <p:custDataLst>
                <p:tags r:id="rId55"/>
              </p:custDataLst>
            </p:nvPr>
          </p:nvSpPr>
          <p:spPr bwMode="auto">
            <a:xfrm>
              <a:off x="5100639" y="4697413"/>
              <a:ext cx="66675" cy="188913"/>
            </a:xfrm>
            <a:custGeom>
              <a:avLst/>
              <a:gdLst>
                <a:gd name="T0" fmla="*/ 17 w 18"/>
                <a:gd name="T1" fmla="*/ 29 h 50"/>
                <a:gd name="T2" fmla="*/ 5 w 18"/>
                <a:gd name="T3" fmla="*/ 50 h 50"/>
                <a:gd name="T4" fmla="*/ 1 w 18"/>
                <a:gd name="T5" fmla="*/ 22 h 50"/>
                <a:gd name="T6" fmla="*/ 9 w 18"/>
                <a:gd name="T7" fmla="*/ 0 h 50"/>
                <a:gd name="T8" fmla="*/ 17 w 18"/>
                <a:gd name="T9" fmla="*/ 29 h 50"/>
              </a:gdLst>
              <a:ahLst/>
              <a:cxnLst>
                <a:cxn ang="0">
                  <a:pos x="T0" y="T1"/>
                </a:cxn>
                <a:cxn ang="0">
                  <a:pos x="T2" y="T3"/>
                </a:cxn>
                <a:cxn ang="0">
                  <a:pos x="T4" y="T5"/>
                </a:cxn>
                <a:cxn ang="0">
                  <a:pos x="T6" y="T7"/>
                </a:cxn>
                <a:cxn ang="0">
                  <a:pos x="T8" y="T9"/>
                </a:cxn>
              </a:cxnLst>
              <a:rect l="0" t="0" r="r" b="b"/>
              <a:pathLst>
                <a:path w="18" h="50">
                  <a:moveTo>
                    <a:pt x="17" y="29"/>
                  </a:moveTo>
                  <a:cubicBezTo>
                    <a:pt x="15" y="44"/>
                    <a:pt x="5" y="50"/>
                    <a:pt x="5" y="50"/>
                  </a:cubicBezTo>
                  <a:cubicBezTo>
                    <a:pt x="5" y="49"/>
                    <a:pt x="0" y="35"/>
                    <a:pt x="1" y="22"/>
                  </a:cubicBezTo>
                  <a:cubicBezTo>
                    <a:pt x="1" y="8"/>
                    <a:pt x="9" y="0"/>
                    <a:pt x="9" y="0"/>
                  </a:cubicBezTo>
                  <a:cubicBezTo>
                    <a:pt x="9" y="0"/>
                    <a:pt x="18" y="15"/>
                    <a:pt x="17" y="29"/>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4" name="Freeform 122"/>
            <p:cNvSpPr/>
            <p:nvPr>
              <p:custDataLst>
                <p:tags r:id="rId56"/>
              </p:custDataLst>
            </p:nvPr>
          </p:nvSpPr>
          <p:spPr bwMode="auto">
            <a:xfrm>
              <a:off x="4911726" y="4678363"/>
              <a:ext cx="158750" cy="98425"/>
            </a:xfrm>
            <a:custGeom>
              <a:avLst/>
              <a:gdLst>
                <a:gd name="T0" fmla="*/ 20 w 42"/>
                <a:gd name="T1" fmla="*/ 21 h 26"/>
                <a:gd name="T2" fmla="*/ 42 w 42"/>
                <a:gd name="T3" fmla="*/ 23 h 26"/>
                <a:gd name="T4" fmla="*/ 22 w 42"/>
                <a:gd name="T5" fmla="*/ 4 h 26"/>
                <a:gd name="T6" fmla="*/ 0 w 42"/>
                <a:gd name="T7" fmla="*/ 6 h 26"/>
                <a:gd name="T8" fmla="*/ 20 w 42"/>
                <a:gd name="T9" fmla="*/ 21 h 26"/>
              </a:gdLst>
              <a:ahLst/>
              <a:cxnLst>
                <a:cxn ang="0">
                  <a:pos x="T0" y="T1"/>
                </a:cxn>
                <a:cxn ang="0">
                  <a:pos x="T2" y="T3"/>
                </a:cxn>
                <a:cxn ang="0">
                  <a:pos x="T4" y="T5"/>
                </a:cxn>
                <a:cxn ang="0">
                  <a:pos x="T6" y="T7"/>
                </a:cxn>
                <a:cxn ang="0">
                  <a:pos x="T8" y="T9"/>
                </a:cxn>
              </a:cxnLst>
              <a:rect l="0" t="0" r="r" b="b"/>
              <a:pathLst>
                <a:path w="42" h="26">
                  <a:moveTo>
                    <a:pt x="20" y="21"/>
                  </a:moveTo>
                  <a:cubicBezTo>
                    <a:pt x="31" y="26"/>
                    <a:pt x="42" y="23"/>
                    <a:pt x="42" y="23"/>
                  </a:cubicBezTo>
                  <a:cubicBezTo>
                    <a:pt x="42" y="23"/>
                    <a:pt x="34" y="9"/>
                    <a:pt x="22" y="4"/>
                  </a:cubicBezTo>
                  <a:cubicBezTo>
                    <a:pt x="10" y="0"/>
                    <a:pt x="0" y="6"/>
                    <a:pt x="0" y="6"/>
                  </a:cubicBezTo>
                  <a:cubicBezTo>
                    <a:pt x="0" y="6"/>
                    <a:pt x="9" y="16"/>
                    <a:pt x="20" y="21"/>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5" name="Freeform 123"/>
            <p:cNvSpPr/>
            <p:nvPr>
              <p:custDataLst>
                <p:tags r:id="rId57"/>
              </p:custDataLst>
            </p:nvPr>
          </p:nvSpPr>
          <p:spPr bwMode="auto">
            <a:xfrm>
              <a:off x="5021264" y="4576763"/>
              <a:ext cx="79375" cy="188913"/>
            </a:xfrm>
            <a:custGeom>
              <a:avLst/>
              <a:gdLst>
                <a:gd name="T0" fmla="*/ 20 w 21"/>
                <a:gd name="T1" fmla="*/ 28 h 50"/>
                <a:gd name="T2" fmla="*/ 13 w 21"/>
                <a:gd name="T3" fmla="*/ 50 h 50"/>
                <a:gd name="T4" fmla="*/ 3 w 21"/>
                <a:gd name="T5" fmla="*/ 23 h 50"/>
                <a:gd name="T6" fmla="*/ 6 w 21"/>
                <a:gd name="T7" fmla="*/ 0 h 50"/>
                <a:gd name="T8" fmla="*/ 20 w 21"/>
                <a:gd name="T9" fmla="*/ 28 h 50"/>
              </a:gdLst>
              <a:ahLst/>
              <a:cxnLst>
                <a:cxn ang="0">
                  <a:pos x="T0" y="T1"/>
                </a:cxn>
                <a:cxn ang="0">
                  <a:pos x="T2" y="T3"/>
                </a:cxn>
                <a:cxn ang="0">
                  <a:pos x="T4" y="T5"/>
                </a:cxn>
                <a:cxn ang="0">
                  <a:pos x="T6" y="T7"/>
                </a:cxn>
                <a:cxn ang="0">
                  <a:pos x="T8" y="T9"/>
                </a:cxn>
              </a:cxnLst>
              <a:rect l="0" t="0" r="r" b="b"/>
              <a:pathLst>
                <a:path w="21" h="50">
                  <a:moveTo>
                    <a:pt x="20" y="28"/>
                  </a:moveTo>
                  <a:cubicBezTo>
                    <a:pt x="21" y="43"/>
                    <a:pt x="13" y="50"/>
                    <a:pt x="13" y="50"/>
                  </a:cubicBezTo>
                  <a:cubicBezTo>
                    <a:pt x="13" y="50"/>
                    <a:pt x="5" y="37"/>
                    <a:pt x="3" y="23"/>
                  </a:cubicBezTo>
                  <a:cubicBezTo>
                    <a:pt x="0" y="10"/>
                    <a:pt x="6" y="0"/>
                    <a:pt x="6" y="0"/>
                  </a:cubicBezTo>
                  <a:cubicBezTo>
                    <a:pt x="6" y="0"/>
                    <a:pt x="19" y="14"/>
                    <a:pt x="20" y="28"/>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6" name="Freeform 124"/>
            <p:cNvSpPr/>
            <p:nvPr>
              <p:custDataLst>
                <p:tags r:id="rId58"/>
              </p:custDataLst>
            </p:nvPr>
          </p:nvSpPr>
          <p:spPr bwMode="auto">
            <a:xfrm>
              <a:off x="4822826" y="4589463"/>
              <a:ext cx="176213" cy="85725"/>
            </a:xfrm>
            <a:custGeom>
              <a:avLst/>
              <a:gdLst>
                <a:gd name="T0" fmla="*/ 24 w 47"/>
                <a:gd name="T1" fmla="*/ 20 h 23"/>
                <a:gd name="T2" fmla="*/ 46 w 47"/>
                <a:gd name="T3" fmla="*/ 18 h 23"/>
                <a:gd name="T4" fmla="*/ 22 w 47"/>
                <a:gd name="T5" fmla="*/ 3 h 23"/>
                <a:gd name="T6" fmla="*/ 1 w 47"/>
                <a:gd name="T7" fmla="*/ 8 h 23"/>
                <a:gd name="T8" fmla="*/ 24 w 47"/>
                <a:gd name="T9" fmla="*/ 20 h 23"/>
              </a:gdLst>
              <a:ahLst/>
              <a:cxnLst>
                <a:cxn ang="0">
                  <a:pos x="T0" y="T1"/>
                </a:cxn>
                <a:cxn ang="0">
                  <a:pos x="T2" y="T3"/>
                </a:cxn>
                <a:cxn ang="0">
                  <a:pos x="T4" y="T5"/>
                </a:cxn>
                <a:cxn ang="0">
                  <a:pos x="T6" y="T7"/>
                </a:cxn>
                <a:cxn ang="0">
                  <a:pos x="T8" y="T9"/>
                </a:cxn>
              </a:cxnLst>
              <a:rect l="0" t="0" r="r" b="b"/>
              <a:pathLst>
                <a:path w="47" h="23">
                  <a:moveTo>
                    <a:pt x="24" y="20"/>
                  </a:moveTo>
                  <a:cubicBezTo>
                    <a:pt x="36" y="23"/>
                    <a:pt x="46" y="18"/>
                    <a:pt x="46" y="18"/>
                  </a:cubicBezTo>
                  <a:cubicBezTo>
                    <a:pt x="47" y="18"/>
                    <a:pt x="36" y="5"/>
                    <a:pt x="22" y="3"/>
                  </a:cubicBezTo>
                  <a:cubicBezTo>
                    <a:pt x="9" y="0"/>
                    <a:pt x="0" y="8"/>
                    <a:pt x="1" y="8"/>
                  </a:cubicBezTo>
                  <a:cubicBezTo>
                    <a:pt x="1" y="8"/>
                    <a:pt x="12" y="17"/>
                    <a:pt x="24" y="20"/>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7" name="Freeform 125"/>
            <p:cNvSpPr/>
            <p:nvPr>
              <p:custDataLst>
                <p:tags r:id="rId59"/>
              </p:custDataLst>
            </p:nvPr>
          </p:nvSpPr>
          <p:spPr bwMode="auto">
            <a:xfrm>
              <a:off x="4916489" y="4468813"/>
              <a:ext cx="104775" cy="187325"/>
            </a:xfrm>
            <a:custGeom>
              <a:avLst/>
              <a:gdLst>
                <a:gd name="T0" fmla="*/ 23 w 28"/>
                <a:gd name="T1" fmla="*/ 27 h 50"/>
                <a:gd name="T2" fmla="*/ 21 w 28"/>
                <a:gd name="T3" fmla="*/ 50 h 50"/>
                <a:gd name="T4" fmla="*/ 5 w 28"/>
                <a:gd name="T5" fmla="*/ 25 h 50"/>
                <a:gd name="T6" fmla="*/ 3 w 28"/>
                <a:gd name="T7" fmla="*/ 0 h 50"/>
                <a:gd name="T8" fmla="*/ 23 w 28"/>
                <a:gd name="T9" fmla="*/ 27 h 50"/>
              </a:gdLst>
              <a:ahLst/>
              <a:cxnLst>
                <a:cxn ang="0">
                  <a:pos x="T0" y="T1"/>
                </a:cxn>
                <a:cxn ang="0">
                  <a:pos x="T2" y="T3"/>
                </a:cxn>
                <a:cxn ang="0">
                  <a:pos x="T4" y="T5"/>
                </a:cxn>
                <a:cxn ang="0">
                  <a:pos x="T6" y="T7"/>
                </a:cxn>
                <a:cxn ang="0">
                  <a:pos x="T8" y="T9"/>
                </a:cxn>
              </a:cxnLst>
              <a:rect l="0" t="0" r="r" b="b"/>
              <a:pathLst>
                <a:path w="28" h="50">
                  <a:moveTo>
                    <a:pt x="23" y="27"/>
                  </a:moveTo>
                  <a:cubicBezTo>
                    <a:pt x="28" y="41"/>
                    <a:pt x="21" y="50"/>
                    <a:pt x="21" y="50"/>
                  </a:cubicBezTo>
                  <a:cubicBezTo>
                    <a:pt x="21" y="50"/>
                    <a:pt x="11" y="38"/>
                    <a:pt x="5" y="25"/>
                  </a:cubicBezTo>
                  <a:cubicBezTo>
                    <a:pt x="0" y="11"/>
                    <a:pt x="3" y="0"/>
                    <a:pt x="3" y="0"/>
                  </a:cubicBezTo>
                  <a:cubicBezTo>
                    <a:pt x="3" y="0"/>
                    <a:pt x="19" y="12"/>
                    <a:pt x="23" y="27"/>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8" name="Freeform 126"/>
            <p:cNvSpPr/>
            <p:nvPr>
              <p:custDataLst>
                <p:tags r:id="rId60"/>
              </p:custDataLst>
            </p:nvPr>
          </p:nvSpPr>
          <p:spPr bwMode="auto">
            <a:xfrm>
              <a:off x="4465639" y="4554538"/>
              <a:ext cx="698500" cy="1266825"/>
            </a:xfrm>
            <a:custGeom>
              <a:avLst/>
              <a:gdLst>
                <a:gd name="T0" fmla="*/ 0 w 186"/>
                <a:gd name="T1" fmla="*/ 336 h 337"/>
                <a:gd name="T2" fmla="*/ 0 w 186"/>
                <a:gd name="T3" fmla="*/ 334 h 337"/>
                <a:gd name="T4" fmla="*/ 65 w 186"/>
                <a:gd name="T5" fmla="*/ 324 h 337"/>
                <a:gd name="T6" fmla="*/ 120 w 186"/>
                <a:gd name="T7" fmla="*/ 291 h 337"/>
                <a:gd name="T8" fmla="*/ 180 w 186"/>
                <a:gd name="T9" fmla="*/ 172 h 337"/>
                <a:gd name="T10" fmla="*/ 169 w 186"/>
                <a:gd name="T11" fmla="*/ 72 h 337"/>
                <a:gd name="T12" fmla="*/ 110 w 186"/>
                <a:gd name="T13" fmla="*/ 2 h 337"/>
                <a:gd name="T14" fmla="*/ 111 w 186"/>
                <a:gd name="T15" fmla="*/ 0 h 337"/>
                <a:gd name="T16" fmla="*/ 171 w 186"/>
                <a:gd name="T17" fmla="*/ 71 h 337"/>
                <a:gd name="T18" fmla="*/ 183 w 186"/>
                <a:gd name="T19" fmla="*/ 172 h 337"/>
                <a:gd name="T20" fmla="*/ 122 w 186"/>
                <a:gd name="T21" fmla="*/ 293 h 337"/>
                <a:gd name="T22" fmla="*/ 66 w 186"/>
                <a:gd name="T23" fmla="*/ 326 h 337"/>
                <a:gd name="T24" fmla="*/ 0 w 186"/>
                <a:gd name="T25" fmla="*/ 33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 h="337">
                  <a:moveTo>
                    <a:pt x="0" y="336"/>
                  </a:moveTo>
                  <a:cubicBezTo>
                    <a:pt x="0" y="334"/>
                    <a:pt x="0" y="334"/>
                    <a:pt x="0" y="334"/>
                  </a:cubicBezTo>
                  <a:cubicBezTo>
                    <a:pt x="22" y="335"/>
                    <a:pt x="44" y="332"/>
                    <a:pt x="65" y="324"/>
                  </a:cubicBezTo>
                  <a:cubicBezTo>
                    <a:pt x="85" y="317"/>
                    <a:pt x="104" y="305"/>
                    <a:pt x="120" y="291"/>
                  </a:cubicBezTo>
                  <a:cubicBezTo>
                    <a:pt x="155" y="260"/>
                    <a:pt x="176" y="218"/>
                    <a:pt x="180" y="172"/>
                  </a:cubicBezTo>
                  <a:cubicBezTo>
                    <a:pt x="184" y="134"/>
                    <a:pt x="180" y="100"/>
                    <a:pt x="169" y="72"/>
                  </a:cubicBezTo>
                  <a:cubicBezTo>
                    <a:pt x="157" y="41"/>
                    <a:pt x="137" y="18"/>
                    <a:pt x="110" y="2"/>
                  </a:cubicBezTo>
                  <a:cubicBezTo>
                    <a:pt x="111" y="0"/>
                    <a:pt x="111" y="0"/>
                    <a:pt x="111" y="0"/>
                  </a:cubicBezTo>
                  <a:cubicBezTo>
                    <a:pt x="139" y="16"/>
                    <a:pt x="159" y="40"/>
                    <a:pt x="171" y="71"/>
                  </a:cubicBezTo>
                  <a:cubicBezTo>
                    <a:pt x="182" y="99"/>
                    <a:pt x="186" y="133"/>
                    <a:pt x="183" y="172"/>
                  </a:cubicBezTo>
                  <a:cubicBezTo>
                    <a:pt x="178" y="219"/>
                    <a:pt x="157" y="262"/>
                    <a:pt x="122" y="293"/>
                  </a:cubicBezTo>
                  <a:cubicBezTo>
                    <a:pt x="105" y="308"/>
                    <a:pt x="86" y="319"/>
                    <a:pt x="66" y="326"/>
                  </a:cubicBezTo>
                  <a:cubicBezTo>
                    <a:pt x="44" y="334"/>
                    <a:pt x="22" y="337"/>
                    <a:pt x="0" y="336"/>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29" name="Freeform 127"/>
            <p:cNvSpPr/>
            <p:nvPr>
              <p:custDataLst>
                <p:tags r:id="rId61"/>
              </p:custDataLst>
            </p:nvPr>
          </p:nvSpPr>
          <p:spPr bwMode="auto">
            <a:xfrm>
              <a:off x="3913189" y="4806950"/>
              <a:ext cx="431800" cy="815975"/>
            </a:xfrm>
            <a:custGeom>
              <a:avLst/>
              <a:gdLst>
                <a:gd name="T0" fmla="*/ 110 w 115"/>
                <a:gd name="T1" fmla="*/ 216 h 217"/>
                <a:gd name="T2" fmla="*/ 3 w 115"/>
                <a:gd name="T3" fmla="*/ 170 h 217"/>
                <a:gd name="T4" fmla="*/ 0 w 115"/>
                <a:gd name="T5" fmla="*/ 167 h 217"/>
                <a:gd name="T6" fmla="*/ 0 w 115"/>
                <a:gd name="T7" fmla="*/ 4 h 217"/>
                <a:gd name="T8" fmla="*/ 5 w 115"/>
                <a:gd name="T9" fmla="*/ 1 h 217"/>
                <a:gd name="T10" fmla="*/ 113 w 115"/>
                <a:gd name="T11" fmla="*/ 47 h 217"/>
                <a:gd name="T12" fmla="*/ 115 w 115"/>
                <a:gd name="T13" fmla="*/ 51 h 217"/>
                <a:gd name="T14" fmla="*/ 115 w 115"/>
                <a:gd name="T15" fmla="*/ 213 h 217"/>
                <a:gd name="T16" fmla="*/ 110 w 115"/>
                <a:gd name="T17"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17">
                  <a:moveTo>
                    <a:pt x="110" y="216"/>
                  </a:moveTo>
                  <a:cubicBezTo>
                    <a:pt x="3" y="170"/>
                    <a:pt x="3" y="170"/>
                    <a:pt x="3" y="170"/>
                  </a:cubicBezTo>
                  <a:cubicBezTo>
                    <a:pt x="1" y="169"/>
                    <a:pt x="0" y="168"/>
                    <a:pt x="0" y="167"/>
                  </a:cubicBezTo>
                  <a:cubicBezTo>
                    <a:pt x="0" y="4"/>
                    <a:pt x="0" y="4"/>
                    <a:pt x="0" y="4"/>
                  </a:cubicBezTo>
                  <a:cubicBezTo>
                    <a:pt x="0" y="1"/>
                    <a:pt x="3" y="0"/>
                    <a:pt x="5" y="1"/>
                  </a:cubicBezTo>
                  <a:cubicBezTo>
                    <a:pt x="113" y="47"/>
                    <a:pt x="113" y="47"/>
                    <a:pt x="113" y="47"/>
                  </a:cubicBezTo>
                  <a:cubicBezTo>
                    <a:pt x="114" y="48"/>
                    <a:pt x="115" y="49"/>
                    <a:pt x="115" y="51"/>
                  </a:cubicBezTo>
                  <a:cubicBezTo>
                    <a:pt x="115" y="213"/>
                    <a:pt x="115" y="213"/>
                    <a:pt x="115" y="213"/>
                  </a:cubicBezTo>
                  <a:cubicBezTo>
                    <a:pt x="115" y="216"/>
                    <a:pt x="112" y="217"/>
                    <a:pt x="110" y="216"/>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30" name="Freeform 128"/>
            <p:cNvSpPr/>
            <p:nvPr>
              <p:custDataLst>
                <p:tags r:id="rId62"/>
              </p:custDataLst>
            </p:nvPr>
          </p:nvSpPr>
          <p:spPr bwMode="auto">
            <a:xfrm>
              <a:off x="4010026" y="4743450"/>
              <a:ext cx="334963" cy="220663"/>
            </a:xfrm>
            <a:custGeom>
              <a:avLst/>
              <a:gdLst>
                <a:gd name="T0" fmla="*/ 89 w 89"/>
                <a:gd name="T1" fmla="*/ 59 h 59"/>
                <a:gd name="T2" fmla="*/ 3 w 89"/>
                <a:gd name="T3" fmla="*/ 1 h 59"/>
                <a:gd name="T4" fmla="*/ 0 w 89"/>
                <a:gd name="T5" fmla="*/ 3 h 59"/>
                <a:gd name="T6" fmla="*/ 0 w 89"/>
                <a:gd name="T7" fmla="*/ 19 h 59"/>
                <a:gd name="T8" fmla="*/ 1 w 89"/>
                <a:gd name="T9" fmla="*/ 20 h 59"/>
                <a:gd name="T10" fmla="*/ 89 w 89"/>
                <a:gd name="T11" fmla="*/ 59 h 59"/>
              </a:gdLst>
              <a:ahLst/>
              <a:cxnLst>
                <a:cxn ang="0">
                  <a:pos x="T0" y="T1"/>
                </a:cxn>
                <a:cxn ang="0">
                  <a:pos x="T2" y="T3"/>
                </a:cxn>
                <a:cxn ang="0">
                  <a:pos x="T4" y="T5"/>
                </a:cxn>
                <a:cxn ang="0">
                  <a:pos x="T6" y="T7"/>
                </a:cxn>
                <a:cxn ang="0">
                  <a:pos x="T8" y="T9"/>
                </a:cxn>
                <a:cxn ang="0">
                  <a:pos x="T10" y="T11"/>
                </a:cxn>
              </a:cxnLst>
              <a:rect l="0" t="0" r="r" b="b"/>
              <a:pathLst>
                <a:path w="89" h="59">
                  <a:moveTo>
                    <a:pt x="89" y="59"/>
                  </a:moveTo>
                  <a:cubicBezTo>
                    <a:pt x="3" y="1"/>
                    <a:pt x="3" y="1"/>
                    <a:pt x="3" y="1"/>
                  </a:cubicBezTo>
                  <a:cubicBezTo>
                    <a:pt x="2" y="0"/>
                    <a:pt x="0" y="1"/>
                    <a:pt x="0" y="3"/>
                  </a:cubicBezTo>
                  <a:cubicBezTo>
                    <a:pt x="0" y="19"/>
                    <a:pt x="0" y="19"/>
                    <a:pt x="0" y="19"/>
                  </a:cubicBezTo>
                  <a:cubicBezTo>
                    <a:pt x="0" y="19"/>
                    <a:pt x="0" y="20"/>
                    <a:pt x="1" y="20"/>
                  </a:cubicBezTo>
                  <a:lnTo>
                    <a:pt x="89" y="59"/>
                  </a:lnTo>
                  <a:close/>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31" name="Freeform 129"/>
            <p:cNvSpPr/>
            <p:nvPr>
              <p:custDataLst>
                <p:tags r:id="rId63"/>
              </p:custDataLst>
            </p:nvPr>
          </p:nvSpPr>
          <p:spPr bwMode="auto">
            <a:xfrm>
              <a:off x="4097339" y="4694238"/>
              <a:ext cx="247650" cy="228600"/>
            </a:xfrm>
            <a:custGeom>
              <a:avLst/>
              <a:gdLst>
                <a:gd name="T0" fmla="*/ 66 w 66"/>
                <a:gd name="T1" fmla="*/ 61 h 61"/>
                <a:gd name="T2" fmla="*/ 3 w 66"/>
                <a:gd name="T3" fmla="*/ 1 h 61"/>
                <a:gd name="T4" fmla="*/ 0 w 66"/>
                <a:gd name="T5" fmla="*/ 3 h 61"/>
                <a:gd name="T6" fmla="*/ 0 w 66"/>
                <a:gd name="T7" fmla="*/ 17 h 61"/>
                <a:gd name="T8" fmla="*/ 1 w 66"/>
                <a:gd name="T9" fmla="*/ 19 h 61"/>
                <a:gd name="T10" fmla="*/ 66 w 66"/>
                <a:gd name="T11" fmla="*/ 61 h 61"/>
              </a:gdLst>
              <a:ahLst/>
              <a:cxnLst>
                <a:cxn ang="0">
                  <a:pos x="T0" y="T1"/>
                </a:cxn>
                <a:cxn ang="0">
                  <a:pos x="T2" y="T3"/>
                </a:cxn>
                <a:cxn ang="0">
                  <a:pos x="T4" y="T5"/>
                </a:cxn>
                <a:cxn ang="0">
                  <a:pos x="T6" y="T7"/>
                </a:cxn>
                <a:cxn ang="0">
                  <a:pos x="T8" y="T9"/>
                </a:cxn>
                <a:cxn ang="0">
                  <a:pos x="T10" y="T11"/>
                </a:cxn>
              </a:cxnLst>
              <a:rect l="0" t="0" r="r" b="b"/>
              <a:pathLst>
                <a:path w="66" h="61">
                  <a:moveTo>
                    <a:pt x="66" y="61"/>
                  </a:moveTo>
                  <a:cubicBezTo>
                    <a:pt x="3" y="1"/>
                    <a:pt x="3" y="1"/>
                    <a:pt x="3" y="1"/>
                  </a:cubicBezTo>
                  <a:cubicBezTo>
                    <a:pt x="2" y="0"/>
                    <a:pt x="0" y="1"/>
                    <a:pt x="0" y="3"/>
                  </a:cubicBezTo>
                  <a:cubicBezTo>
                    <a:pt x="0" y="17"/>
                    <a:pt x="0" y="17"/>
                    <a:pt x="0" y="17"/>
                  </a:cubicBezTo>
                  <a:cubicBezTo>
                    <a:pt x="0" y="18"/>
                    <a:pt x="0" y="18"/>
                    <a:pt x="1" y="19"/>
                  </a:cubicBezTo>
                  <a:lnTo>
                    <a:pt x="66" y="61"/>
                  </a:lnTo>
                  <a:close/>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32" name="Freeform 130"/>
            <p:cNvSpPr/>
            <p:nvPr>
              <p:custDataLst>
                <p:tags r:id="rId64"/>
              </p:custDataLst>
            </p:nvPr>
          </p:nvSpPr>
          <p:spPr bwMode="auto">
            <a:xfrm>
              <a:off x="4383089" y="4806950"/>
              <a:ext cx="427038" cy="815975"/>
            </a:xfrm>
            <a:custGeom>
              <a:avLst/>
              <a:gdLst>
                <a:gd name="T0" fmla="*/ 5 w 114"/>
                <a:gd name="T1" fmla="*/ 216 h 217"/>
                <a:gd name="T2" fmla="*/ 112 w 114"/>
                <a:gd name="T3" fmla="*/ 170 h 217"/>
                <a:gd name="T4" fmla="*/ 114 w 114"/>
                <a:gd name="T5" fmla="*/ 167 h 217"/>
                <a:gd name="T6" fmla="*/ 114 w 114"/>
                <a:gd name="T7" fmla="*/ 4 h 217"/>
                <a:gd name="T8" fmla="*/ 110 w 114"/>
                <a:gd name="T9" fmla="*/ 1 h 217"/>
                <a:gd name="T10" fmla="*/ 2 w 114"/>
                <a:gd name="T11" fmla="*/ 47 h 217"/>
                <a:gd name="T12" fmla="*/ 0 w 114"/>
                <a:gd name="T13" fmla="*/ 51 h 217"/>
                <a:gd name="T14" fmla="*/ 0 w 114"/>
                <a:gd name="T15" fmla="*/ 213 h 217"/>
                <a:gd name="T16" fmla="*/ 5 w 114"/>
                <a:gd name="T17"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217">
                  <a:moveTo>
                    <a:pt x="5" y="216"/>
                  </a:moveTo>
                  <a:cubicBezTo>
                    <a:pt x="112" y="170"/>
                    <a:pt x="112" y="170"/>
                    <a:pt x="112" y="170"/>
                  </a:cubicBezTo>
                  <a:cubicBezTo>
                    <a:pt x="114" y="169"/>
                    <a:pt x="114" y="168"/>
                    <a:pt x="114" y="167"/>
                  </a:cubicBezTo>
                  <a:cubicBezTo>
                    <a:pt x="114" y="4"/>
                    <a:pt x="114" y="4"/>
                    <a:pt x="114" y="4"/>
                  </a:cubicBezTo>
                  <a:cubicBezTo>
                    <a:pt x="114" y="1"/>
                    <a:pt x="112" y="0"/>
                    <a:pt x="110" y="1"/>
                  </a:cubicBezTo>
                  <a:cubicBezTo>
                    <a:pt x="2" y="47"/>
                    <a:pt x="2" y="47"/>
                    <a:pt x="2" y="47"/>
                  </a:cubicBezTo>
                  <a:cubicBezTo>
                    <a:pt x="1" y="48"/>
                    <a:pt x="0" y="49"/>
                    <a:pt x="0" y="51"/>
                  </a:cubicBezTo>
                  <a:cubicBezTo>
                    <a:pt x="0" y="213"/>
                    <a:pt x="0" y="213"/>
                    <a:pt x="0" y="213"/>
                  </a:cubicBezTo>
                  <a:cubicBezTo>
                    <a:pt x="0" y="216"/>
                    <a:pt x="3" y="217"/>
                    <a:pt x="5" y="216"/>
                  </a:cubicBezTo>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33" name="Freeform 131"/>
            <p:cNvSpPr/>
            <p:nvPr>
              <p:custDataLst>
                <p:tags r:id="rId65"/>
              </p:custDataLst>
            </p:nvPr>
          </p:nvSpPr>
          <p:spPr bwMode="auto">
            <a:xfrm>
              <a:off x="4383089" y="4743450"/>
              <a:ext cx="333375" cy="220663"/>
            </a:xfrm>
            <a:custGeom>
              <a:avLst/>
              <a:gdLst>
                <a:gd name="T0" fmla="*/ 0 w 89"/>
                <a:gd name="T1" fmla="*/ 59 h 59"/>
                <a:gd name="T2" fmla="*/ 86 w 89"/>
                <a:gd name="T3" fmla="*/ 1 h 59"/>
                <a:gd name="T4" fmla="*/ 89 w 89"/>
                <a:gd name="T5" fmla="*/ 3 h 59"/>
                <a:gd name="T6" fmla="*/ 89 w 89"/>
                <a:gd name="T7" fmla="*/ 19 h 59"/>
                <a:gd name="T8" fmla="*/ 88 w 89"/>
                <a:gd name="T9" fmla="*/ 20 h 59"/>
                <a:gd name="T10" fmla="*/ 0 w 89"/>
                <a:gd name="T11" fmla="*/ 59 h 59"/>
              </a:gdLst>
              <a:ahLst/>
              <a:cxnLst>
                <a:cxn ang="0">
                  <a:pos x="T0" y="T1"/>
                </a:cxn>
                <a:cxn ang="0">
                  <a:pos x="T2" y="T3"/>
                </a:cxn>
                <a:cxn ang="0">
                  <a:pos x="T4" y="T5"/>
                </a:cxn>
                <a:cxn ang="0">
                  <a:pos x="T6" y="T7"/>
                </a:cxn>
                <a:cxn ang="0">
                  <a:pos x="T8" y="T9"/>
                </a:cxn>
                <a:cxn ang="0">
                  <a:pos x="T10" y="T11"/>
                </a:cxn>
              </a:cxnLst>
              <a:rect l="0" t="0" r="r" b="b"/>
              <a:pathLst>
                <a:path w="89" h="59">
                  <a:moveTo>
                    <a:pt x="0" y="59"/>
                  </a:moveTo>
                  <a:cubicBezTo>
                    <a:pt x="86" y="1"/>
                    <a:pt x="86" y="1"/>
                    <a:pt x="86" y="1"/>
                  </a:cubicBezTo>
                  <a:cubicBezTo>
                    <a:pt x="87" y="0"/>
                    <a:pt x="89" y="1"/>
                    <a:pt x="89" y="3"/>
                  </a:cubicBezTo>
                  <a:cubicBezTo>
                    <a:pt x="89" y="19"/>
                    <a:pt x="89" y="19"/>
                    <a:pt x="89" y="19"/>
                  </a:cubicBezTo>
                  <a:cubicBezTo>
                    <a:pt x="89" y="19"/>
                    <a:pt x="88" y="20"/>
                    <a:pt x="88" y="20"/>
                  </a:cubicBezTo>
                  <a:lnTo>
                    <a:pt x="0" y="59"/>
                  </a:lnTo>
                  <a:close/>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sp>
          <p:nvSpPr>
            <p:cNvPr id="134" name="Freeform 132"/>
            <p:cNvSpPr/>
            <p:nvPr>
              <p:custDataLst>
                <p:tags r:id="rId66"/>
              </p:custDataLst>
            </p:nvPr>
          </p:nvSpPr>
          <p:spPr bwMode="auto">
            <a:xfrm>
              <a:off x="4383089" y="4694238"/>
              <a:ext cx="247650" cy="228600"/>
            </a:xfrm>
            <a:custGeom>
              <a:avLst/>
              <a:gdLst>
                <a:gd name="T0" fmla="*/ 0 w 66"/>
                <a:gd name="T1" fmla="*/ 61 h 61"/>
                <a:gd name="T2" fmla="*/ 63 w 66"/>
                <a:gd name="T3" fmla="*/ 1 h 61"/>
                <a:gd name="T4" fmla="*/ 66 w 66"/>
                <a:gd name="T5" fmla="*/ 3 h 61"/>
                <a:gd name="T6" fmla="*/ 66 w 66"/>
                <a:gd name="T7" fmla="*/ 17 h 61"/>
                <a:gd name="T8" fmla="*/ 65 w 66"/>
                <a:gd name="T9" fmla="*/ 19 h 61"/>
                <a:gd name="T10" fmla="*/ 0 w 66"/>
                <a:gd name="T11" fmla="*/ 61 h 61"/>
              </a:gdLst>
              <a:ahLst/>
              <a:cxnLst>
                <a:cxn ang="0">
                  <a:pos x="T0" y="T1"/>
                </a:cxn>
                <a:cxn ang="0">
                  <a:pos x="T2" y="T3"/>
                </a:cxn>
                <a:cxn ang="0">
                  <a:pos x="T4" y="T5"/>
                </a:cxn>
                <a:cxn ang="0">
                  <a:pos x="T6" y="T7"/>
                </a:cxn>
                <a:cxn ang="0">
                  <a:pos x="T8" y="T9"/>
                </a:cxn>
                <a:cxn ang="0">
                  <a:pos x="T10" y="T11"/>
                </a:cxn>
              </a:cxnLst>
              <a:rect l="0" t="0" r="r" b="b"/>
              <a:pathLst>
                <a:path w="66" h="61">
                  <a:moveTo>
                    <a:pt x="0" y="61"/>
                  </a:moveTo>
                  <a:cubicBezTo>
                    <a:pt x="63" y="1"/>
                    <a:pt x="63" y="1"/>
                    <a:pt x="63" y="1"/>
                  </a:cubicBezTo>
                  <a:cubicBezTo>
                    <a:pt x="64" y="0"/>
                    <a:pt x="66" y="1"/>
                    <a:pt x="66" y="3"/>
                  </a:cubicBezTo>
                  <a:cubicBezTo>
                    <a:pt x="66" y="17"/>
                    <a:pt x="66" y="17"/>
                    <a:pt x="66" y="17"/>
                  </a:cubicBezTo>
                  <a:cubicBezTo>
                    <a:pt x="66" y="18"/>
                    <a:pt x="66" y="18"/>
                    <a:pt x="65" y="19"/>
                  </a:cubicBezTo>
                  <a:lnTo>
                    <a:pt x="0" y="61"/>
                  </a:lnTo>
                  <a:close/>
                </a:path>
              </a:pathLst>
            </a:custGeom>
            <a:solidFill>
              <a:schemeClr val="accent1"/>
            </a:solidFill>
            <a:ln>
              <a:noFill/>
            </a:ln>
          </p:spPr>
          <p:txBody>
            <a:bodyPr vert="horz" wrap="square" lIns="91440" tIns="45720" rIns="91440" bIns="45720" numCol="1" anchor="t" anchorCtr="0" compatLnSpc="1"/>
            <a:p>
              <a:endParaRPr lang="zh-CN" altLang="en-US">
                <a:latin typeface="汉仪旗黑-55简" panose="00020600040101010101" charset="-128"/>
                <a:ea typeface="汉仪旗黑-55简" panose="00020600040101010101" charset="-128"/>
                <a:cs typeface="汉仪旗黑-55简" panose="00020600040101010101" charset="-128"/>
              </a:endParaRPr>
            </a:p>
          </p:txBody>
        </p:sp>
      </p:grpSp>
      <p:sp>
        <p:nvSpPr>
          <p:cNvPr id="23" name="Docer Falling Dust PPT demo 8"/>
          <p:cNvSpPr/>
          <p:nvPr>
            <p:custDataLst>
              <p:tags r:id="rId67"/>
            </p:custDataLst>
          </p:nvPr>
        </p:nvSpPr>
        <p:spPr>
          <a:xfrm>
            <a:off x="2562860" y="1673225"/>
            <a:ext cx="1953895" cy="398780"/>
          </a:xfrm>
          <a:prstGeom prst="rect">
            <a:avLst/>
          </a:prstGeom>
        </p:spPr>
        <p:txBody>
          <a:bodyPr wrap="square">
            <a:spAutoFit/>
          </a:bodyPr>
          <a:p>
            <a:pPr algn="l">
              <a:lnSpc>
                <a:spcPct val="10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算法</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26" name="Docer Falling Dust PPT demo 9"/>
          <p:cNvSpPr/>
          <p:nvPr>
            <p:custDataLst>
              <p:tags r:id="rId68"/>
            </p:custDataLst>
          </p:nvPr>
        </p:nvSpPr>
        <p:spPr>
          <a:xfrm>
            <a:off x="2562860" y="2049145"/>
            <a:ext cx="3942080" cy="73723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算法是一种计算过程的抽象描述，通常表现为计算机程序，用于处理输入数据并产生输出结果。</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27" name="Docer Falling Dust PPT demo 8"/>
          <p:cNvSpPr/>
          <p:nvPr>
            <p:custDataLst>
              <p:tags r:id="rId69"/>
            </p:custDataLst>
          </p:nvPr>
        </p:nvSpPr>
        <p:spPr bwMode="auto">
          <a:xfrm>
            <a:off x="1450975" y="1795780"/>
            <a:ext cx="927100" cy="927100"/>
          </a:xfrm>
          <a:prstGeom prst="ellipse">
            <a:avLst/>
          </a:prstGeom>
          <a:solidFill>
            <a:schemeClr val="accent1"/>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01</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35" name="Docer Falling Dust PPT demo 8"/>
          <p:cNvSpPr/>
          <p:nvPr>
            <p:custDataLst>
              <p:tags r:id="rId70"/>
            </p:custDataLst>
          </p:nvPr>
        </p:nvSpPr>
        <p:spPr bwMode="auto">
          <a:xfrm>
            <a:off x="1463040" y="3411220"/>
            <a:ext cx="927100" cy="927100"/>
          </a:xfrm>
          <a:prstGeom prst="ellipse">
            <a:avLst/>
          </a:prstGeom>
          <a:solidFill>
            <a:schemeClr val="accent2"/>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02</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45" name="Docer Falling Dust PPT demo 8"/>
          <p:cNvSpPr/>
          <p:nvPr>
            <p:custDataLst>
              <p:tags r:id="rId71"/>
            </p:custDataLst>
          </p:nvPr>
        </p:nvSpPr>
        <p:spPr bwMode="auto">
          <a:xfrm>
            <a:off x="1463040" y="5026660"/>
            <a:ext cx="927100" cy="927100"/>
          </a:xfrm>
          <a:prstGeom prst="ellipse">
            <a:avLst/>
          </a:prstGeom>
          <a:solidFill>
            <a:schemeClr val="accent3"/>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03</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62" name="Docer Falling Dust PPT demo 8"/>
          <p:cNvSpPr/>
          <p:nvPr>
            <p:custDataLst>
              <p:tags r:id="rId72"/>
            </p:custDataLst>
          </p:nvPr>
        </p:nvSpPr>
        <p:spPr>
          <a:xfrm>
            <a:off x="2519680" y="3328035"/>
            <a:ext cx="1953895" cy="398780"/>
          </a:xfrm>
          <a:prstGeom prst="rect">
            <a:avLst/>
          </a:prstGeom>
        </p:spPr>
        <p:txBody>
          <a:bodyPr wrap="square">
            <a:spAutoFit/>
          </a:bodyPr>
          <a:p>
            <a:pPr algn="l">
              <a:lnSpc>
                <a:spcPct val="100000"/>
              </a:lnSpc>
            </a:pPr>
            <a:r>
              <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人工智能</a:t>
            </a:r>
            <a:endPar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63" name="Docer Falling Dust PPT demo 8"/>
          <p:cNvSpPr/>
          <p:nvPr>
            <p:custDataLst>
              <p:tags r:id="rId73"/>
            </p:custDataLst>
          </p:nvPr>
        </p:nvSpPr>
        <p:spPr>
          <a:xfrm>
            <a:off x="2562860" y="5003800"/>
            <a:ext cx="1953895" cy="398780"/>
          </a:xfrm>
          <a:prstGeom prst="rect">
            <a:avLst/>
          </a:prstGeom>
        </p:spPr>
        <p:txBody>
          <a:bodyPr wrap="square">
            <a:spAutoFit/>
          </a:bodyPr>
          <a:p>
            <a:pPr algn="l">
              <a:lnSpc>
                <a:spcPct val="100000"/>
              </a:lnSpc>
            </a:pPr>
            <a:r>
              <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rPr>
              <a:t>机器学习</a:t>
            </a:r>
            <a:endPar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64" name="Docer Falling Dust PPT demo 9"/>
          <p:cNvSpPr/>
          <p:nvPr>
            <p:custDataLst>
              <p:tags r:id="rId74"/>
            </p:custDataLst>
          </p:nvPr>
        </p:nvSpPr>
        <p:spPr>
          <a:xfrm>
            <a:off x="2522855" y="3703955"/>
            <a:ext cx="3918585" cy="73723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通过</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算法</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和大量的</a:t>
            </a:r>
            <a:r>
              <a:rPr lang="zh-CN" altLang="en-US" sz="1400" dirty="0" smtClean="0">
                <a:solidFill>
                  <a:srgbClr val="C00000"/>
                </a:solidFill>
                <a:latin typeface="汉仪旗黑-55简" panose="00020600040101010101" charset="-128"/>
                <a:ea typeface="汉仪旗黑-55简" panose="00020600040101010101" charset="-128"/>
                <a:cs typeface="+mn-ea"/>
                <a:sym typeface="汉仪旗黑-55简" panose="00020600040101010101" charset="-128"/>
              </a:rPr>
              <a:t>数据集</a:t>
            </a: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进行模拟，使计算机系统能够展现出类似于人类智能的科学。</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65" name="Docer Falling Dust PPT demo 9"/>
          <p:cNvSpPr/>
          <p:nvPr>
            <p:custDataLst>
              <p:tags r:id="rId75"/>
            </p:custDataLst>
          </p:nvPr>
        </p:nvSpPr>
        <p:spPr>
          <a:xfrm>
            <a:off x="2519680" y="5358765"/>
            <a:ext cx="3985895" cy="737235"/>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让计算机系统通过分析和理解数据，从中学习规律和模式，并根据学习到的知识做出决策或预测。</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69" name="Docer Falling Dust PPT demo 8"/>
          <p:cNvSpPr/>
          <p:nvPr>
            <p:custDataLst>
              <p:tags r:id="rId76"/>
            </p:custDataLst>
          </p:nvPr>
        </p:nvSpPr>
        <p:spPr bwMode="auto">
          <a:xfrm>
            <a:off x="1306195" y="1651000"/>
            <a:ext cx="1216660" cy="1216660"/>
          </a:xfrm>
          <a:prstGeom prst="ellipse">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70" name="Docer Falling Dust PPT demo 8"/>
          <p:cNvSpPr/>
          <p:nvPr>
            <p:custDataLst>
              <p:tags r:id="rId77"/>
            </p:custDataLst>
          </p:nvPr>
        </p:nvSpPr>
        <p:spPr bwMode="auto">
          <a:xfrm>
            <a:off x="1306195" y="3266440"/>
            <a:ext cx="1216660" cy="1216660"/>
          </a:xfrm>
          <a:prstGeom prst="ellipse">
            <a:avLst/>
          </a:prstGeom>
          <a:ln w="25400">
            <a:gradFill>
              <a:gsLst>
                <a:gs pos="100000">
                  <a:schemeClr val="bg1">
                    <a:alpha val="0"/>
                  </a:schemeClr>
                </a:gs>
                <a:gs pos="30000">
                  <a:schemeClr val="accent2"/>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71" name="Docer Falling Dust PPT demo 8"/>
          <p:cNvSpPr/>
          <p:nvPr>
            <p:custDataLst>
              <p:tags r:id="rId78"/>
            </p:custDataLst>
          </p:nvPr>
        </p:nvSpPr>
        <p:spPr bwMode="auto">
          <a:xfrm>
            <a:off x="1306195" y="4879340"/>
            <a:ext cx="1216660" cy="1216660"/>
          </a:xfrm>
          <a:prstGeom prst="ellipse">
            <a:avLst/>
          </a:prstGeom>
          <a:ln w="25400">
            <a:gradFill>
              <a:gsLst>
                <a:gs pos="100000">
                  <a:schemeClr val="bg1">
                    <a:alpha val="0"/>
                  </a:schemeClr>
                </a:gs>
                <a:gs pos="30000">
                  <a:schemeClr val="accent3"/>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72" name="Docer Falling Dust PPT demo 8"/>
          <p:cNvSpPr/>
          <p:nvPr>
            <p:custDataLst>
              <p:tags r:id="rId79"/>
            </p:custDataLst>
          </p:nvPr>
        </p:nvSpPr>
        <p:spPr>
          <a:xfrm>
            <a:off x="6611620" y="2103755"/>
            <a:ext cx="565785" cy="362585"/>
          </a:xfrm>
          <a:prstGeom prst="notchedRightArrow">
            <a:avLst/>
          </a:prstGeom>
          <a:gradFill>
            <a:gsLst>
              <a:gs pos="0">
                <a:schemeClr val="accent1">
                  <a:lumMod val="5000"/>
                  <a:lumOff val="95000"/>
                  <a:alpha val="0"/>
                </a:schemeClr>
              </a:gs>
              <a:gs pos="7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73" name="Docer Falling Dust PPT demo 8"/>
          <p:cNvSpPr/>
          <p:nvPr>
            <p:custDataLst>
              <p:tags r:id="rId80"/>
            </p:custDataLst>
          </p:nvPr>
        </p:nvSpPr>
        <p:spPr>
          <a:xfrm>
            <a:off x="6611620" y="3725545"/>
            <a:ext cx="565785" cy="362585"/>
          </a:xfrm>
          <a:prstGeom prst="notchedRightArrow">
            <a:avLst/>
          </a:prstGeom>
          <a:gradFill>
            <a:gsLst>
              <a:gs pos="0">
                <a:schemeClr val="accent1">
                  <a:lumMod val="5000"/>
                  <a:lumOff val="95000"/>
                  <a:alpha val="0"/>
                </a:schemeClr>
              </a:gs>
              <a:gs pos="7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89" name="Docer Falling Dust PPT demo 8"/>
          <p:cNvSpPr/>
          <p:nvPr>
            <p:custDataLst>
              <p:tags r:id="rId81"/>
            </p:custDataLst>
          </p:nvPr>
        </p:nvSpPr>
        <p:spPr>
          <a:xfrm>
            <a:off x="6619240" y="5318125"/>
            <a:ext cx="565785" cy="362585"/>
          </a:xfrm>
          <a:prstGeom prst="notchedRightArrow">
            <a:avLst/>
          </a:prstGeom>
          <a:gradFill>
            <a:gsLst>
              <a:gs pos="0">
                <a:schemeClr val="accent1">
                  <a:lumMod val="5000"/>
                  <a:lumOff val="95000"/>
                  <a:alpha val="0"/>
                </a:schemeClr>
              </a:gs>
              <a:gs pos="7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汉仪旗黑-55简" panose="00020600040101010101" charset="-128"/>
              <a:sym typeface="+mn-ea"/>
            </a:endParaRPr>
          </a:p>
        </p:txBody>
      </p:sp>
      <p:sp>
        <p:nvSpPr>
          <p:cNvPr id="135" name="Docer Falling Dust PPT demo 8"/>
          <p:cNvSpPr/>
          <p:nvPr>
            <p:custDataLst>
              <p:tags r:id="rId82"/>
            </p:custDataLst>
          </p:nvPr>
        </p:nvSpPr>
        <p:spPr bwMode="auto">
          <a:xfrm>
            <a:off x="8616315" y="5469255"/>
            <a:ext cx="1534795" cy="577850"/>
          </a:xfrm>
          <a:prstGeom prst="roundRect">
            <a:avLst>
              <a:gd name="adj" fmla="val 50000"/>
            </a:avLst>
          </a:prstGeom>
          <a:solidFill>
            <a:schemeClr val="accent2"/>
          </a:solidFill>
          <a:ln w="19050">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36" name="Docer Falling Dust PPT demo 8"/>
          <p:cNvSpPr/>
          <p:nvPr>
            <p:custDataLst>
              <p:tags r:id="rId83"/>
            </p:custDataLst>
          </p:nvPr>
        </p:nvSpPr>
        <p:spPr>
          <a:xfrm>
            <a:off x="8583295" y="5595620"/>
            <a:ext cx="1581150" cy="353060"/>
          </a:xfrm>
          <a:prstGeom prst="rect">
            <a:avLst/>
          </a:prstGeom>
        </p:spPr>
        <p:txBody>
          <a:bodyPr wrap="square">
            <a:noAutofit/>
          </a:bodyPr>
          <a:p>
            <a:pPr algn="ctr">
              <a:lnSpc>
                <a:spcPct val="100000"/>
              </a:lnSpc>
            </a:pPr>
            <a:r>
              <a:rPr lang="zh-CN" altLang="en-US" sz="16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人工智能算法</a:t>
            </a:r>
            <a:endParaRPr lang="zh-CN" altLang="en-US" sz="16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137" name="Docer Falling Dust PPT demo 8"/>
          <p:cNvSpPr/>
          <p:nvPr>
            <p:custDataLst>
              <p:tags r:id="rId84"/>
            </p:custDataLst>
          </p:nvPr>
        </p:nvSpPr>
        <p:spPr bwMode="auto">
          <a:xfrm>
            <a:off x="7480935" y="5469255"/>
            <a:ext cx="843280" cy="577850"/>
          </a:xfrm>
          <a:prstGeom prst="roundRect">
            <a:avLst>
              <a:gd name="adj" fmla="val 50000"/>
            </a:avLst>
          </a:prstGeom>
          <a:solidFill>
            <a:schemeClr val="accent1"/>
          </a:solidFill>
          <a:ln w="19050">
            <a:noFill/>
          </a:ln>
          <a:effectLst/>
        </p:spPr>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38" name="Docer Falling Dust PPT demo 8"/>
          <p:cNvSpPr/>
          <p:nvPr>
            <p:custDataLst>
              <p:tags r:id="rId85"/>
            </p:custDataLst>
          </p:nvPr>
        </p:nvSpPr>
        <p:spPr>
          <a:xfrm>
            <a:off x="7535545" y="5586095"/>
            <a:ext cx="765810" cy="353060"/>
          </a:xfrm>
          <a:prstGeom prst="rect">
            <a:avLst/>
          </a:prstGeom>
        </p:spPr>
        <p:txBody>
          <a:bodyPr wrap="square">
            <a:noAutofit/>
          </a:bodyPr>
          <a:p>
            <a:pPr algn="ctr">
              <a:lnSpc>
                <a:spcPct val="100000"/>
              </a:lnSpc>
            </a:pPr>
            <a:r>
              <a:rPr lang="zh-CN" altLang="en-US" sz="16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算法</a:t>
            </a:r>
            <a:endParaRPr lang="zh-CN" altLang="en-US" sz="16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2" name="Docer Falling Dust PPT demo 8"/>
          <p:cNvSpPr/>
          <p:nvPr>
            <p:custDataLst>
              <p:tags r:id="rId86"/>
            </p:custDataLst>
          </p:nvPr>
        </p:nvSpPr>
        <p:spPr bwMode="auto">
          <a:xfrm>
            <a:off x="10372090" y="5469255"/>
            <a:ext cx="1534795" cy="577850"/>
          </a:xfrm>
          <a:prstGeom prst="roundRect">
            <a:avLst>
              <a:gd name="adj" fmla="val 50000"/>
            </a:avLst>
          </a:prstGeom>
        </p:spPr>
        <p:style>
          <a:lnRef idx="0">
            <a:srgbClr val="FFFFFF"/>
          </a:lnRef>
          <a:fillRef idx="1">
            <a:schemeClr val="accent3"/>
          </a:fillRef>
          <a:effectRef idx="0">
            <a:srgbClr val="FFFFFF"/>
          </a:effectRef>
          <a:fontRef idx="minor">
            <a:schemeClr val="lt1"/>
          </a:fontRef>
        </p:style>
        <p:txBody>
          <a:bodyPr vert="horz" wrap="square" lIns="91440" tIns="45720" rIns="91440" bIns="45720" numCol="1" rtlCol="0"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4" name="Docer Falling Dust PPT demo 8"/>
          <p:cNvSpPr/>
          <p:nvPr>
            <p:custDataLst>
              <p:tags r:id="rId87"/>
            </p:custDataLst>
          </p:nvPr>
        </p:nvSpPr>
        <p:spPr>
          <a:xfrm>
            <a:off x="10377170" y="5599430"/>
            <a:ext cx="1581150" cy="353060"/>
          </a:xfrm>
          <a:prstGeom prst="rect">
            <a:avLst/>
          </a:prstGeom>
        </p:spPr>
        <p:txBody>
          <a:bodyPr wrap="square">
            <a:noAutofit/>
          </a:bodyPr>
          <a:p>
            <a:pPr algn="ctr">
              <a:lnSpc>
                <a:spcPct val="100000"/>
              </a:lnSpc>
            </a:pPr>
            <a:r>
              <a:rPr lang="zh-CN" altLang="en-US" sz="16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rPr>
              <a:t>机器学习算法</a:t>
            </a:r>
            <a:endParaRPr lang="zh-CN" altLang="en-US" sz="1600" dirty="0" smtClean="0">
              <a:solidFill>
                <a:schemeClr val="bg1"/>
              </a:solidFill>
              <a:latin typeface="汉仪粗宋简" panose="02010600000101010101" charset="-122"/>
              <a:ea typeface="汉仪粗宋简" panose="02010600000101010101" charset="-122"/>
              <a:cs typeface="+mn-ea"/>
              <a:sym typeface="汉仪旗黑-55简" panose="00020600040101010101" charset="-128"/>
            </a:endParaRPr>
          </a:p>
        </p:txBody>
      </p:sp>
      <p:pic>
        <p:nvPicPr>
          <p:cNvPr id="5" name="图片 4" descr="大于"/>
          <p:cNvPicPr>
            <a:picLocks noChangeAspect="1"/>
          </p:cNvPicPr>
          <p:nvPr/>
        </p:nvPicPr>
        <p:blipFill>
          <a:blip r:embed="rId88">
            <a:extLst>
              <a:ext uri="{96DAC541-7B7A-43D3-8B79-37D633B846F1}">
                <asvg:svgBlip xmlns:asvg="http://schemas.microsoft.com/office/drawing/2016/SVG/main" r:embed="rId89"/>
              </a:ext>
            </a:extLst>
          </a:blip>
          <a:stretch>
            <a:fillRect/>
          </a:stretch>
        </p:blipFill>
        <p:spPr>
          <a:xfrm>
            <a:off x="8379460" y="5680710"/>
            <a:ext cx="183515" cy="183515"/>
          </a:xfrm>
          <a:prstGeom prst="rect">
            <a:avLst/>
          </a:prstGeom>
        </p:spPr>
      </p:pic>
      <p:pic>
        <p:nvPicPr>
          <p:cNvPr id="6" name="图片 5" descr="大于"/>
          <p:cNvPicPr>
            <a:picLocks noChangeAspect="1"/>
          </p:cNvPicPr>
          <p:nvPr/>
        </p:nvPicPr>
        <p:blipFill>
          <a:blip r:embed="rId88">
            <a:extLst>
              <a:ext uri="{96DAC541-7B7A-43D3-8B79-37D633B846F1}">
                <asvg:svgBlip xmlns:asvg="http://schemas.microsoft.com/office/drawing/2016/SVG/main" r:embed="rId90"/>
              </a:ext>
            </a:extLst>
          </a:blip>
          <a:stretch>
            <a:fillRect/>
          </a:stretch>
        </p:blipFill>
        <p:spPr>
          <a:xfrm>
            <a:off x="10174605" y="5680710"/>
            <a:ext cx="183515" cy="183515"/>
          </a:xfrm>
          <a:prstGeom prst="rect">
            <a:avLst/>
          </a:prstGeom>
        </p:spPr>
      </p:pic>
    </p:spTree>
  </p:cSld>
  <p:clrMapOvr>
    <a:masterClrMapping/>
  </p:clrMapOvr>
  <p:timing>
    <p:tnLst>
      <p:par>
        <p:cTn id="1" dur="indefinite" restart="never" nodeType="tmRoot"/>
      </p:par>
    </p:tnLst>
    <p:bldLst>
      <p:bldP spid="34" grpId="0"/>
      <p:bldP spid="41" grpId="0"/>
      <p:bldP spid="23" grpId="0"/>
      <p:bldP spid="26" grpId="0"/>
      <p:bldP spid="62" grpId="0"/>
      <p:bldP spid="63" grpId="0"/>
      <p:bldP spid="64" grpId="0"/>
      <p:bldP spid="65" grpId="0"/>
      <p:bldP spid="136" grpId="0"/>
      <p:bldP spid="138"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67"/>
          <p:cNvSpPr/>
          <p:nvPr/>
        </p:nvSpPr>
        <p:spPr>
          <a:xfrm>
            <a:off x="0" y="128270"/>
            <a:ext cx="11131550" cy="8413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6" name="矩形 65"/>
          <p:cNvSpPr/>
          <p:nvPr/>
        </p:nvSpPr>
        <p:spPr>
          <a:xfrm>
            <a:off x="0" y="635"/>
            <a:ext cx="11131550" cy="841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3" name="组合 2"/>
          <p:cNvGrpSpPr/>
          <p:nvPr/>
        </p:nvGrpSpPr>
        <p:grpSpPr>
          <a:xfrm rot="0">
            <a:off x="8562975" y="0"/>
            <a:ext cx="3628390" cy="969010"/>
            <a:chOff x="13485" y="0"/>
            <a:chExt cx="5714" cy="1526"/>
          </a:xfrm>
        </p:grpSpPr>
        <p:sp>
          <p:nvSpPr>
            <p:cNvPr id="17" name="Freeform 15"/>
            <p:cNvSpPr/>
            <p:nvPr/>
          </p:nvSpPr>
          <p:spPr bwMode="auto">
            <a:xfrm flipH="1" flipV="1">
              <a:off x="13485" y="0"/>
              <a:ext cx="5715" cy="1527"/>
            </a:xfrm>
            <a:custGeom>
              <a:avLst/>
              <a:gdLst>
                <a:gd name="T0" fmla="*/ 1280 w 1280"/>
                <a:gd name="T1" fmla="*/ 444 h 444"/>
                <a:gd name="T2" fmla="*/ 0 w 1280"/>
                <a:gd name="T3" fmla="*/ 444 h 444"/>
                <a:gd name="T4" fmla="*/ 0 w 1280"/>
                <a:gd name="T5" fmla="*/ 0 h 444"/>
                <a:gd name="T6" fmla="*/ 836 w 1280"/>
                <a:gd name="T7" fmla="*/ 0 h 444"/>
                <a:gd name="T8" fmla="*/ 1280 w 1280"/>
                <a:gd name="T9" fmla="*/ 444 h 444"/>
              </a:gdLst>
              <a:ahLst/>
              <a:cxnLst>
                <a:cxn ang="0">
                  <a:pos x="T0" y="T1"/>
                </a:cxn>
                <a:cxn ang="0">
                  <a:pos x="T2" y="T3"/>
                </a:cxn>
                <a:cxn ang="0">
                  <a:pos x="T4" y="T5"/>
                </a:cxn>
                <a:cxn ang="0">
                  <a:pos x="T6" y="T7"/>
                </a:cxn>
                <a:cxn ang="0">
                  <a:pos x="T8" y="T9"/>
                </a:cxn>
              </a:cxnLst>
              <a:rect l="0" t="0" r="r" b="b"/>
              <a:pathLst>
                <a:path w="1280" h="444">
                  <a:moveTo>
                    <a:pt x="1280" y="444"/>
                  </a:moveTo>
                  <a:cubicBezTo>
                    <a:pt x="0" y="444"/>
                    <a:pt x="0" y="444"/>
                    <a:pt x="0" y="444"/>
                  </a:cubicBezTo>
                  <a:cubicBezTo>
                    <a:pt x="0" y="0"/>
                    <a:pt x="0" y="0"/>
                    <a:pt x="0" y="0"/>
                  </a:cubicBezTo>
                  <a:cubicBezTo>
                    <a:pt x="836" y="0"/>
                    <a:pt x="836" y="0"/>
                    <a:pt x="836" y="0"/>
                  </a:cubicBezTo>
                  <a:cubicBezTo>
                    <a:pt x="1081" y="0"/>
                    <a:pt x="1280" y="199"/>
                    <a:pt x="1280" y="444"/>
                  </a:cubicBezTo>
                  <a:close/>
                </a:path>
              </a:pathLst>
            </a:custGeom>
            <a:solidFill>
              <a:srgbClr val="5D66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nvGrpSpPr>
            <p:cNvPr id="49" name="组合 48"/>
            <p:cNvGrpSpPr/>
            <p:nvPr/>
          </p:nvGrpSpPr>
          <p:grpSpPr>
            <a:xfrm rot="5400000" flipH="1" flipV="1">
              <a:off x="16586" y="-489"/>
              <a:ext cx="508" cy="2482"/>
              <a:chOff x="18027" y="5881"/>
              <a:chExt cx="508" cy="2482"/>
            </a:xfrm>
            <a:solidFill>
              <a:schemeClr val="bg1"/>
            </a:solidFill>
          </p:grpSpPr>
          <p:sp>
            <p:nvSpPr>
              <p:cNvPr id="50" name="椭圆 49"/>
              <p:cNvSpPr/>
              <p:nvPr/>
            </p:nvSpPr>
            <p:spPr>
              <a:xfrm>
                <a:off x="18375" y="5881"/>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1" name="椭圆 50"/>
              <p:cNvSpPr/>
              <p:nvPr/>
            </p:nvSpPr>
            <p:spPr>
              <a:xfrm>
                <a:off x="18375"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2" name="椭圆 51"/>
              <p:cNvSpPr/>
              <p:nvPr/>
            </p:nvSpPr>
            <p:spPr>
              <a:xfrm>
                <a:off x="18375"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3" name="椭圆 52"/>
              <p:cNvSpPr/>
              <p:nvPr/>
            </p:nvSpPr>
            <p:spPr>
              <a:xfrm>
                <a:off x="18375"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4" name="椭圆 53"/>
              <p:cNvSpPr/>
              <p:nvPr/>
            </p:nvSpPr>
            <p:spPr>
              <a:xfrm>
                <a:off x="18375"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5" name="椭圆 54"/>
              <p:cNvSpPr/>
              <p:nvPr/>
            </p:nvSpPr>
            <p:spPr>
              <a:xfrm>
                <a:off x="18375"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6" name="椭圆 55"/>
              <p:cNvSpPr/>
              <p:nvPr/>
            </p:nvSpPr>
            <p:spPr>
              <a:xfrm>
                <a:off x="18027" y="6268"/>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7" name="椭圆 56"/>
              <p:cNvSpPr/>
              <p:nvPr/>
            </p:nvSpPr>
            <p:spPr>
              <a:xfrm>
                <a:off x="18027" y="6655"/>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8" name="椭圆 57"/>
              <p:cNvSpPr/>
              <p:nvPr/>
            </p:nvSpPr>
            <p:spPr>
              <a:xfrm>
                <a:off x="18027" y="7042"/>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59" name="椭圆 58"/>
              <p:cNvSpPr/>
              <p:nvPr/>
            </p:nvSpPr>
            <p:spPr>
              <a:xfrm>
                <a:off x="18027" y="7429"/>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0" name="椭圆 59"/>
              <p:cNvSpPr/>
              <p:nvPr/>
            </p:nvSpPr>
            <p:spPr>
              <a:xfrm>
                <a:off x="18027" y="7816"/>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1" name="椭圆 60"/>
              <p:cNvSpPr/>
              <p:nvPr/>
            </p:nvSpPr>
            <p:spPr>
              <a:xfrm>
                <a:off x="18027" y="8203"/>
                <a:ext cx="161" cy="1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grpSp>
      <p:grpSp>
        <p:nvGrpSpPr>
          <p:cNvPr id="25" name="组合 24"/>
          <p:cNvGrpSpPr/>
          <p:nvPr/>
        </p:nvGrpSpPr>
        <p:grpSpPr>
          <a:xfrm rot="0" flipV="1">
            <a:off x="9029065" y="520065"/>
            <a:ext cx="624840" cy="626745"/>
            <a:chOff x="3136787" y="5505123"/>
            <a:chExt cx="625153" cy="626461"/>
          </a:xfrm>
        </p:grpSpPr>
        <p:sp>
          <p:nvSpPr>
            <p:cNvPr id="18" name="Oval 16"/>
            <p:cNvSpPr>
              <a:spLocks noChangeArrowheads="1"/>
            </p:cNvSpPr>
            <p:nvPr/>
          </p:nvSpPr>
          <p:spPr bwMode="auto">
            <a:xfrm rot="10800000">
              <a:off x="3136787" y="5505123"/>
              <a:ext cx="625153" cy="626461"/>
            </a:xfrm>
            <a:prstGeom prst="ellipse">
              <a:avLst/>
            </a:prstGeom>
            <a:solidFill>
              <a:srgbClr val="B996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a:solidFill>
                    <a:schemeClr val="bg1"/>
                  </a:solidFill>
                  <a:latin typeface="汉仪粗宋简" panose="02010600000101010101" charset="-122"/>
                  <a:ea typeface="汉仪粗宋简" panose="02010600000101010101" charset="-122"/>
                  <a:cs typeface="汉仪旗黑-55简" panose="00020600040101010101" charset="-128"/>
                </a:rPr>
                <a:t>2</a:t>
              </a:r>
              <a:endParaRPr lang="en-US" altLang="zh-CN">
                <a:solidFill>
                  <a:schemeClr val="bg1"/>
                </a:solidFill>
                <a:latin typeface="汉仪粗宋简" panose="02010600000101010101" charset="-122"/>
                <a:ea typeface="汉仪粗宋简" panose="02010600000101010101" charset="-122"/>
                <a:cs typeface="汉仪旗黑-55简" panose="00020600040101010101" charset="-128"/>
              </a:endParaRPr>
            </a:p>
          </p:txBody>
        </p:sp>
        <p:sp>
          <p:nvSpPr>
            <p:cNvPr id="19" name="Oval 17"/>
            <p:cNvSpPr>
              <a:spLocks noChangeArrowheads="1"/>
            </p:cNvSpPr>
            <p:nvPr/>
          </p:nvSpPr>
          <p:spPr bwMode="auto">
            <a:xfrm>
              <a:off x="3136787" y="5505123"/>
              <a:ext cx="625153" cy="626461"/>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cs typeface="汉仪旗黑-55简" panose="00020600040101010101" charset="-128"/>
              </a:endParaRPr>
            </a:p>
          </p:txBody>
        </p:sp>
      </p:grpSp>
      <p:sp>
        <p:nvSpPr>
          <p:cNvPr id="41" name="文本框 40"/>
          <p:cNvSpPr txBox="1"/>
          <p:nvPr>
            <p:custDataLst>
              <p:tags r:id="rId1"/>
            </p:custDataLst>
          </p:nvPr>
        </p:nvSpPr>
        <p:spPr>
          <a:xfrm>
            <a:off x="3459480" y="252730"/>
            <a:ext cx="3070225" cy="398780"/>
          </a:xfrm>
          <a:prstGeom prst="rect">
            <a:avLst/>
          </a:prstGeom>
          <a:noFill/>
        </p:spPr>
        <p:txBody>
          <a:bodyPr wrap="square" rtlCol="0">
            <a:spAutoFit/>
          </a:bodyPr>
          <a:p>
            <a:pPr marL="285750" indent="-285750" algn="l">
              <a:buFont typeface="汉仪旗黑-55简" panose="00020600040101010101" charset="-128"/>
              <a:buChar char="•"/>
            </a:pPr>
            <a:r>
              <a:rPr lang="zh-CN" altLang="en-US" sz="2000" dirty="0" smtClean="0">
                <a:solidFill>
                  <a:schemeClr val="accent1"/>
                </a:solidFill>
                <a:latin typeface="汉仪粗宋简" panose="02010600000101010101" charset="-122"/>
                <a:ea typeface="汉仪粗宋简" panose="02010600000101010101" charset="-122"/>
                <a:cs typeface="+mn-ea"/>
                <a:sym typeface="+mn-lt"/>
              </a:rPr>
              <a:t>概述</a:t>
            </a:r>
            <a:endParaRPr lang="zh-CN" altLang="en-US" sz="2000" dirty="0" smtClean="0">
              <a:solidFill>
                <a:schemeClr val="accent1"/>
              </a:solidFill>
              <a:latin typeface="汉仪粗宋简" panose="02010600000101010101" charset="-122"/>
              <a:ea typeface="汉仪粗宋简" panose="02010600000101010101" charset="-122"/>
              <a:cs typeface="+mn-ea"/>
              <a:sym typeface="+mn-lt"/>
            </a:endParaRPr>
          </a:p>
        </p:txBody>
      </p:sp>
      <p:cxnSp>
        <p:nvCxnSpPr>
          <p:cNvPr id="9" name="直接箭头连接符 8"/>
          <p:cNvCxnSpPr/>
          <p:nvPr>
            <p:custDataLst>
              <p:tags r:id="rId2"/>
            </p:custDataLst>
          </p:nvPr>
        </p:nvCxnSpPr>
        <p:spPr>
          <a:xfrm flipV="1">
            <a:off x="6581775" y="2258060"/>
            <a:ext cx="360000" cy="1270"/>
          </a:xfrm>
          <a:prstGeom prst="straightConnector1">
            <a:avLst/>
          </a:prstGeom>
          <a:ln w="28575">
            <a:solidFill>
              <a:schemeClr val="bg1">
                <a:lumMod val="75000"/>
              </a:schemeClr>
            </a:solidFill>
            <a:prstDash val="sysDot"/>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custDataLst>
              <p:tags r:id="rId3"/>
            </p:custDataLst>
          </p:nvPr>
        </p:nvCxnSpPr>
        <p:spPr>
          <a:xfrm flipV="1">
            <a:off x="6577330" y="3894455"/>
            <a:ext cx="360000" cy="1270"/>
          </a:xfrm>
          <a:prstGeom prst="straightConnector1">
            <a:avLst/>
          </a:prstGeom>
          <a:ln w="28575">
            <a:solidFill>
              <a:schemeClr val="bg1">
                <a:lumMod val="75000"/>
              </a:schemeClr>
            </a:solidFill>
            <a:prstDash val="sysDot"/>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custDataLst>
              <p:tags r:id="rId4"/>
            </p:custDataLst>
          </p:nvPr>
        </p:nvCxnSpPr>
        <p:spPr>
          <a:xfrm flipV="1">
            <a:off x="6577330" y="5490210"/>
            <a:ext cx="360000" cy="1270"/>
          </a:xfrm>
          <a:prstGeom prst="straightConnector1">
            <a:avLst/>
          </a:prstGeom>
          <a:ln w="28575">
            <a:solidFill>
              <a:schemeClr val="bg1">
                <a:lumMod val="75000"/>
              </a:schemeClr>
            </a:solidFill>
            <a:prstDash val="sysDot"/>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custDataLst>
              <p:tags r:id="rId5"/>
            </p:custDataLst>
          </p:nvPr>
        </p:nvCxnSpPr>
        <p:spPr>
          <a:xfrm>
            <a:off x="6529705" y="1687195"/>
            <a:ext cx="0" cy="4411980"/>
          </a:xfrm>
          <a:prstGeom prst="straightConnector1">
            <a:avLst/>
          </a:prstGeom>
          <a:ln w="28575">
            <a:solidFill>
              <a:schemeClr val="bg1">
                <a:lumMod val="75000"/>
              </a:schemeClr>
            </a:solidFill>
            <a:prstDash val="sysDot"/>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23" name="Docer Falling Dust PPT demo 8"/>
          <p:cNvSpPr/>
          <p:nvPr>
            <p:custDataLst>
              <p:tags r:id="rId6"/>
            </p:custDataLst>
          </p:nvPr>
        </p:nvSpPr>
        <p:spPr>
          <a:xfrm>
            <a:off x="1925320" y="2055495"/>
            <a:ext cx="2536825" cy="460375"/>
          </a:xfrm>
          <a:prstGeom prst="rect">
            <a:avLst/>
          </a:prstGeom>
        </p:spPr>
        <p:txBody>
          <a:bodyPr wrap="square">
            <a:spAutoFit/>
          </a:bodyPr>
          <a:p>
            <a:pPr algn="l">
              <a:lnSpc>
                <a:spcPct val="100000"/>
              </a:lnSpc>
            </a:pPr>
            <a:r>
              <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概述</a:t>
            </a:r>
            <a:endParaRPr lang="zh-CN" altLang="en-US" sz="24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cxnSp>
        <p:nvCxnSpPr>
          <p:cNvPr id="26" name="Docer Falling Dust PPT demo"/>
          <p:cNvCxnSpPr/>
          <p:nvPr>
            <p:custDataLst>
              <p:tags r:id="rId7"/>
            </p:custDataLst>
          </p:nvPr>
        </p:nvCxnSpPr>
        <p:spPr>
          <a:xfrm>
            <a:off x="1291590" y="2688590"/>
            <a:ext cx="4320000" cy="0"/>
          </a:xfrm>
          <a:prstGeom prst="line">
            <a:avLst/>
          </a:prstGeom>
          <a:ln w="25400">
            <a:gradFill>
              <a:gsLst>
                <a:gs pos="0">
                  <a:schemeClr val="bg1">
                    <a:alpha val="0"/>
                  </a:schemeClr>
                </a:gs>
                <a:gs pos="8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4" name="Docer Falling Dust PPT demo"/>
          <p:cNvSpPr>
            <a:spLocks noEditPoints="1"/>
          </p:cNvSpPr>
          <p:nvPr>
            <p:custDataLst>
              <p:tags r:id="rId8"/>
            </p:custDataLst>
          </p:nvPr>
        </p:nvSpPr>
        <p:spPr bwMode="auto">
          <a:xfrm>
            <a:off x="1469390" y="2078990"/>
            <a:ext cx="313690" cy="356870"/>
          </a:xfrm>
          <a:custGeom>
            <a:avLst/>
            <a:gdLst>
              <a:gd name="T0" fmla="*/ 16 w 88"/>
              <a:gd name="T1" fmla="*/ 12 h 100"/>
              <a:gd name="T2" fmla="*/ 12 w 88"/>
              <a:gd name="T3" fmla="*/ 16 h 100"/>
              <a:gd name="T4" fmla="*/ 0 w 88"/>
              <a:gd name="T5" fmla="*/ 88 h 100"/>
              <a:gd name="T6" fmla="*/ 12 w 88"/>
              <a:gd name="T7" fmla="*/ 100 h 100"/>
              <a:gd name="T8" fmla="*/ 69 w 88"/>
              <a:gd name="T9" fmla="*/ 97 h 100"/>
              <a:gd name="T10" fmla="*/ 72 w 88"/>
              <a:gd name="T11" fmla="*/ 84 h 100"/>
              <a:gd name="T12" fmla="*/ 85 w 88"/>
              <a:gd name="T13" fmla="*/ 81 h 100"/>
              <a:gd name="T14" fmla="*/ 88 w 88"/>
              <a:gd name="T15" fmla="*/ 28 h 100"/>
              <a:gd name="T16" fmla="*/ 69 w 88"/>
              <a:gd name="T17" fmla="*/ 3 h 100"/>
              <a:gd name="T18" fmla="*/ 28 w 88"/>
              <a:gd name="T19" fmla="*/ 0 h 100"/>
              <a:gd name="T20" fmla="*/ 58 w 88"/>
              <a:gd name="T21" fmla="*/ 8 h 100"/>
              <a:gd name="T22" fmla="*/ 60 w 88"/>
              <a:gd name="T23" fmla="*/ 21 h 100"/>
              <a:gd name="T24" fmla="*/ 78 w 88"/>
              <a:gd name="T25" fmla="*/ 28 h 100"/>
              <a:gd name="T26" fmla="*/ 80 w 88"/>
              <a:gd name="T27" fmla="*/ 72 h 100"/>
              <a:gd name="T28" fmla="*/ 28 w 88"/>
              <a:gd name="T29" fmla="*/ 76 h 100"/>
              <a:gd name="T30" fmla="*/ 24 w 88"/>
              <a:gd name="T31" fmla="*/ 12 h 100"/>
              <a:gd name="T32" fmla="*/ 12 w 88"/>
              <a:gd name="T33" fmla="*/ 24 h 100"/>
              <a:gd name="T34" fmla="*/ 16 w 88"/>
              <a:gd name="T35" fmla="*/ 72 h 100"/>
              <a:gd name="T36" fmla="*/ 28 w 88"/>
              <a:gd name="T37" fmla="*/ 84 h 100"/>
              <a:gd name="T38" fmla="*/ 64 w 88"/>
              <a:gd name="T39" fmla="*/ 88 h 100"/>
              <a:gd name="T40" fmla="*/ 12 w 88"/>
              <a:gd name="T41" fmla="*/ 92 h 100"/>
              <a:gd name="T42" fmla="*/ 8 w 88"/>
              <a:gd name="T43" fmla="*/ 28 h 100"/>
              <a:gd name="T44" fmla="*/ 36 w 88"/>
              <a:gd name="T45" fmla="*/ 28 h 100"/>
              <a:gd name="T46" fmla="*/ 52 w 88"/>
              <a:gd name="T47" fmla="*/ 32 h 100"/>
              <a:gd name="T48" fmla="*/ 36 w 88"/>
              <a:gd name="T49" fmla="*/ 28 h 100"/>
              <a:gd name="T50" fmla="*/ 36 w 88"/>
              <a:gd name="T51" fmla="*/ 40 h 100"/>
              <a:gd name="T52" fmla="*/ 68 w 88"/>
              <a:gd name="T53" fmla="*/ 36 h 100"/>
              <a:gd name="T54" fmla="*/ 36 w 88"/>
              <a:gd name="T55" fmla="*/ 44 h 100"/>
              <a:gd name="T56" fmla="*/ 68 w 88"/>
              <a:gd name="T57" fmla="*/ 48 h 100"/>
              <a:gd name="T58" fmla="*/ 36 w 88"/>
              <a:gd name="T59" fmla="*/ 44 h 100"/>
              <a:gd name="T60" fmla="*/ 36 w 88"/>
              <a:gd name="T61" fmla="*/ 56 h 100"/>
              <a:gd name="T62" fmla="*/ 68 w 88"/>
              <a:gd name="T63" fmla="*/ 52 h 100"/>
              <a:gd name="T64" fmla="*/ 36 w 88"/>
              <a:gd name="T65" fmla="*/ 60 h 100"/>
              <a:gd name="T66" fmla="*/ 68 w 88"/>
              <a:gd name="T67" fmla="*/ 64 h 100"/>
              <a:gd name="T68" fmla="*/ 36 w 88"/>
              <a:gd name="T69" fmla="*/ 6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8" h="100">
                <a:moveTo>
                  <a:pt x="28" y="0"/>
                </a:moveTo>
                <a:cubicBezTo>
                  <a:pt x="20" y="0"/>
                  <a:pt x="16" y="5"/>
                  <a:pt x="16" y="12"/>
                </a:cubicBezTo>
                <a:cubicBezTo>
                  <a:pt x="16" y="16"/>
                  <a:pt x="16" y="16"/>
                  <a:pt x="16" y="16"/>
                </a:cubicBezTo>
                <a:cubicBezTo>
                  <a:pt x="12" y="16"/>
                  <a:pt x="12" y="16"/>
                  <a:pt x="12" y="16"/>
                </a:cubicBezTo>
                <a:cubicBezTo>
                  <a:pt x="4" y="16"/>
                  <a:pt x="0" y="21"/>
                  <a:pt x="0" y="28"/>
                </a:cubicBezTo>
                <a:cubicBezTo>
                  <a:pt x="0" y="88"/>
                  <a:pt x="0" y="88"/>
                  <a:pt x="0" y="88"/>
                </a:cubicBezTo>
                <a:cubicBezTo>
                  <a:pt x="0" y="91"/>
                  <a:pt x="1" y="94"/>
                  <a:pt x="3" y="96"/>
                </a:cubicBezTo>
                <a:cubicBezTo>
                  <a:pt x="5" y="99"/>
                  <a:pt x="8" y="100"/>
                  <a:pt x="12" y="100"/>
                </a:cubicBezTo>
                <a:cubicBezTo>
                  <a:pt x="60" y="100"/>
                  <a:pt x="60" y="100"/>
                  <a:pt x="60" y="100"/>
                </a:cubicBezTo>
                <a:cubicBezTo>
                  <a:pt x="63" y="100"/>
                  <a:pt x="66" y="99"/>
                  <a:pt x="69" y="97"/>
                </a:cubicBezTo>
                <a:cubicBezTo>
                  <a:pt x="71" y="95"/>
                  <a:pt x="72" y="91"/>
                  <a:pt x="72" y="88"/>
                </a:cubicBezTo>
                <a:cubicBezTo>
                  <a:pt x="72" y="84"/>
                  <a:pt x="72" y="84"/>
                  <a:pt x="72" y="84"/>
                </a:cubicBezTo>
                <a:cubicBezTo>
                  <a:pt x="76" y="84"/>
                  <a:pt x="76" y="84"/>
                  <a:pt x="76" y="84"/>
                </a:cubicBezTo>
                <a:cubicBezTo>
                  <a:pt x="79" y="84"/>
                  <a:pt x="82" y="83"/>
                  <a:pt x="85" y="81"/>
                </a:cubicBezTo>
                <a:cubicBezTo>
                  <a:pt x="87" y="79"/>
                  <a:pt x="88" y="75"/>
                  <a:pt x="88" y="72"/>
                </a:cubicBezTo>
                <a:cubicBezTo>
                  <a:pt x="88" y="28"/>
                  <a:pt x="88" y="28"/>
                  <a:pt x="88" y="28"/>
                </a:cubicBezTo>
                <a:cubicBezTo>
                  <a:pt x="88" y="24"/>
                  <a:pt x="87" y="21"/>
                  <a:pt x="85" y="19"/>
                </a:cubicBezTo>
                <a:cubicBezTo>
                  <a:pt x="69" y="3"/>
                  <a:pt x="69" y="3"/>
                  <a:pt x="69" y="3"/>
                </a:cubicBezTo>
                <a:cubicBezTo>
                  <a:pt x="67" y="1"/>
                  <a:pt x="63" y="0"/>
                  <a:pt x="60" y="0"/>
                </a:cubicBezTo>
                <a:lnTo>
                  <a:pt x="28" y="0"/>
                </a:lnTo>
                <a:close/>
                <a:moveTo>
                  <a:pt x="28" y="8"/>
                </a:moveTo>
                <a:cubicBezTo>
                  <a:pt x="58" y="8"/>
                  <a:pt x="58" y="8"/>
                  <a:pt x="58" y="8"/>
                </a:cubicBezTo>
                <a:cubicBezTo>
                  <a:pt x="59" y="8"/>
                  <a:pt x="60" y="9"/>
                  <a:pt x="60" y="10"/>
                </a:cubicBezTo>
                <a:cubicBezTo>
                  <a:pt x="60" y="21"/>
                  <a:pt x="60" y="21"/>
                  <a:pt x="60" y="21"/>
                </a:cubicBezTo>
                <a:cubicBezTo>
                  <a:pt x="60" y="25"/>
                  <a:pt x="62" y="28"/>
                  <a:pt x="67" y="28"/>
                </a:cubicBezTo>
                <a:cubicBezTo>
                  <a:pt x="78" y="28"/>
                  <a:pt x="78" y="28"/>
                  <a:pt x="78" y="28"/>
                </a:cubicBezTo>
                <a:cubicBezTo>
                  <a:pt x="78" y="28"/>
                  <a:pt x="80" y="28"/>
                  <a:pt x="80" y="30"/>
                </a:cubicBezTo>
                <a:cubicBezTo>
                  <a:pt x="80" y="72"/>
                  <a:pt x="80" y="72"/>
                  <a:pt x="80" y="72"/>
                </a:cubicBezTo>
                <a:cubicBezTo>
                  <a:pt x="80" y="74"/>
                  <a:pt x="78" y="76"/>
                  <a:pt x="76" y="76"/>
                </a:cubicBezTo>
                <a:cubicBezTo>
                  <a:pt x="28" y="76"/>
                  <a:pt x="28" y="76"/>
                  <a:pt x="28" y="76"/>
                </a:cubicBezTo>
                <a:cubicBezTo>
                  <a:pt x="26" y="76"/>
                  <a:pt x="24" y="75"/>
                  <a:pt x="24" y="72"/>
                </a:cubicBezTo>
                <a:cubicBezTo>
                  <a:pt x="24" y="12"/>
                  <a:pt x="24" y="12"/>
                  <a:pt x="24" y="12"/>
                </a:cubicBezTo>
                <a:cubicBezTo>
                  <a:pt x="24" y="9"/>
                  <a:pt x="26" y="8"/>
                  <a:pt x="28" y="8"/>
                </a:cubicBezTo>
                <a:close/>
                <a:moveTo>
                  <a:pt x="12" y="24"/>
                </a:moveTo>
                <a:cubicBezTo>
                  <a:pt x="16" y="24"/>
                  <a:pt x="16" y="24"/>
                  <a:pt x="16" y="24"/>
                </a:cubicBezTo>
                <a:cubicBezTo>
                  <a:pt x="16" y="72"/>
                  <a:pt x="16" y="72"/>
                  <a:pt x="16" y="72"/>
                </a:cubicBezTo>
                <a:cubicBezTo>
                  <a:pt x="16" y="75"/>
                  <a:pt x="17" y="78"/>
                  <a:pt x="19" y="80"/>
                </a:cubicBezTo>
                <a:cubicBezTo>
                  <a:pt x="21" y="83"/>
                  <a:pt x="24" y="84"/>
                  <a:pt x="28" y="84"/>
                </a:cubicBezTo>
                <a:cubicBezTo>
                  <a:pt x="64" y="84"/>
                  <a:pt x="64" y="84"/>
                  <a:pt x="64" y="84"/>
                </a:cubicBezTo>
                <a:cubicBezTo>
                  <a:pt x="64" y="88"/>
                  <a:pt x="64" y="88"/>
                  <a:pt x="64" y="88"/>
                </a:cubicBezTo>
                <a:cubicBezTo>
                  <a:pt x="64" y="90"/>
                  <a:pt x="62" y="92"/>
                  <a:pt x="60" y="92"/>
                </a:cubicBezTo>
                <a:cubicBezTo>
                  <a:pt x="12" y="92"/>
                  <a:pt x="12" y="92"/>
                  <a:pt x="12" y="92"/>
                </a:cubicBezTo>
                <a:cubicBezTo>
                  <a:pt x="10" y="92"/>
                  <a:pt x="8" y="91"/>
                  <a:pt x="8" y="88"/>
                </a:cubicBezTo>
                <a:cubicBezTo>
                  <a:pt x="8" y="28"/>
                  <a:pt x="8" y="28"/>
                  <a:pt x="8" y="28"/>
                </a:cubicBezTo>
                <a:cubicBezTo>
                  <a:pt x="8" y="25"/>
                  <a:pt x="10" y="24"/>
                  <a:pt x="12" y="24"/>
                </a:cubicBezTo>
                <a:close/>
                <a:moveTo>
                  <a:pt x="36" y="28"/>
                </a:moveTo>
                <a:cubicBezTo>
                  <a:pt x="36" y="32"/>
                  <a:pt x="36" y="32"/>
                  <a:pt x="36" y="32"/>
                </a:cubicBezTo>
                <a:cubicBezTo>
                  <a:pt x="52" y="32"/>
                  <a:pt x="52" y="32"/>
                  <a:pt x="52" y="32"/>
                </a:cubicBezTo>
                <a:cubicBezTo>
                  <a:pt x="52" y="28"/>
                  <a:pt x="52" y="28"/>
                  <a:pt x="52" y="28"/>
                </a:cubicBezTo>
                <a:lnTo>
                  <a:pt x="36" y="28"/>
                </a:lnTo>
                <a:close/>
                <a:moveTo>
                  <a:pt x="36" y="36"/>
                </a:moveTo>
                <a:cubicBezTo>
                  <a:pt x="36" y="40"/>
                  <a:pt x="36" y="40"/>
                  <a:pt x="36" y="40"/>
                </a:cubicBezTo>
                <a:cubicBezTo>
                  <a:pt x="68" y="40"/>
                  <a:pt x="68" y="40"/>
                  <a:pt x="68" y="40"/>
                </a:cubicBezTo>
                <a:cubicBezTo>
                  <a:pt x="68" y="36"/>
                  <a:pt x="68" y="36"/>
                  <a:pt x="68" y="36"/>
                </a:cubicBezTo>
                <a:lnTo>
                  <a:pt x="36" y="36"/>
                </a:lnTo>
                <a:close/>
                <a:moveTo>
                  <a:pt x="36" y="44"/>
                </a:moveTo>
                <a:cubicBezTo>
                  <a:pt x="36" y="48"/>
                  <a:pt x="36" y="48"/>
                  <a:pt x="36" y="48"/>
                </a:cubicBezTo>
                <a:cubicBezTo>
                  <a:pt x="68" y="48"/>
                  <a:pt x="68" y="48"/>
                  <a:pt x="68" y="48"/>
                </a:cubicBezTo>
                <a:cubicBezTo>
                  <a:pt x="68" y="44"/>
                  <a:pt x="68" y="44"/>
                  <a:pt x="68" y="44"/>
                </a:cubicBezTo>
                <a:lnTo>
                  <a:pt x="36" y="44"/>
                </a:lnTo>
                <a:close/>
                <a:moveTo>
                  <a:pt x="36" y="52"/>
                </a:moveTo>
                <a:cubicBezTo>
                  <a:pt x="36" y="56"/>
                  <a:pt x="36" y="56"/>
                  <a:pt x="36" y="56"/>
                </a:cubicBezTo>
                <a:cubicBezTo>
                  <a:pt x="68" y="56"/>
                  <a:pt x="68" y="56"/>
                  <a:pt x="68" y="56"/>
                </a:cubicBezTo>
                <a:cubicBezTo>
                  <a:pt x="68" y="52"/>
                  <a:pt x="68" y="52"/>
                  <a:pt x="68" y="52"/>
                </a:cubicBezTo>
                <a:lnTo>
                  <a:pt x="36" y="52"/>
                </a:lnTo>
                <a:close/>
                <a:moveTo>
                  <a:pt x="36" y="60"/>
                </a:moveTo>
                <a:cubicBezTo>
                  <a:pt x="36" y="64"/>
                  <a:pt x="36" y="64"/>
                  <a:pt x="36" y="64"/>
                </a:cubicBezTo>
                <a:cubicBezTo>
                  <a:pt x="68" y="64"/>
                  <a:pt x="68" y="64"/>
                  <a:pt x="68" y="64"/>
                </a:cubicBezTo>
                <a:cubicBezTo>
                  <a:pt x="68" y="60"/>
                  <a:pt x="68" y="60"/>
                  <a:pt x="68" y="60"/>
                </a:cubicBezTo>
                <a:lnTo>
                  <a:pt x="36" y="60"/>
                </a:lnTo>
                <a:close/>
              </a:path>
            </a:pathLst>
          </a:custGeom>
          <a:solidFill>
            <a:schemeClr val="accent1"/>
          </a:solidFill>
          <a:ln w="19" cap="flat">
            <a:no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nvGrpSpPr>
          <p:cNvPr id="27" name="Docer Falling Dust PPT demo"/>
          <p:cNvGrpSpPr/>
          <p:nvPr/>
        </p:nvGrpSpPr>
        <p:grpSpPr>
          <a:xfrm flipH="1">
            <a:off x="4953000" y="2197735"/>
            <a:ext cx="612775" cy="139700"/>
            <a:chOff x="13410" y="-360"/>
            <a:chExt cx="1580" cy="360"/>
          </a:xfrm>
        </p:grpSpPr>
        <p:sp>
          <p:nvSpPr>
            <p:cNvPr id="35" name="等腰三角形 34"/>
            <p:cNvSpPr/>
            <p:nvPr>
              <p:custDataLst>
                <p:tags r:id="rId9"/>
              </p:custDataLst>
            </p:nvPr>
          </p:nvSpPr>
          <p:spPr>
            <a:xfrm rot="5400000">
              <a:off x="14630" y="-360"/>
              <a:ext cx="360" cy="36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45" name="等腰三角形 44"/>
            <p:cNvSpPr/>
            <p:nvPr>
              <p:custDataLst>
                <p:tags r:id="rId10"/>
              </p:custDataLst>
            </p:nvPr>
          </p:nvSpPr>
          <p:spPr>
            <a:xfrm rot="5400000">
              <a:off x="14020" y="-360"/>
              <a:ext cx="360" cy="36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sp>
          <p:nvSpPr>
            <p:cNvPr id="62" name="等腰三角形 61"/>
            <p:cNvSpPr/>
            <p:nvPr>
              <p:custDataLst>
                <p:tags r:id="rId11"/>
              </p:custDataLst>
            </p:nvPr>
          </p:nvSpPr>
          <p:spPr>
            <a:xfrm rot="5400000">
              <a:off x="13410" y="-360"/>
              <a:ext cx="360" cy="36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sp>
        <p:nvSpPr>
          <p:cNvPr id="69" name="Docer Falling Dust PPT demo 9"/>
          <p:cNvSpPr/>
          <p:nvPr>
            <p:custDataLst>
              <p:tags r:id="rId12"/>
            </p:custDataLst>
          </p:nvPr>
        </p:nvSpPr>
        <p:spPr>
          <a:xfrm>
            <a:off x="1561465" y="2903855"/>
            <a:ext cx="4142105" cy="1706880"/>
          </a:xfrm>
          <a:prstGeom prst="rect">
            <a:avLst/>
          </a:prstGeom>
        </p:spPr>
        <p:txBody>
          <a:bodyPr wrap="square">
            <a:spAutoFit/>
          </a:bodyPr>
          <a:p>
            <a:pPr algn="l">
              <a:lnSpc>
                <a:spcPct val="150000"/>
              </a:lnSpc>
            </a:pPr>
            <a:r>
              <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rPr>
              <a:t>算法决策经常给人以理性、高效和无懈可击的印象；因为数字和数学不会撒谎。目前学界普遍认为，算法本身是中立的。然而，不幸的是算法决策也可能导致基于种族或性别的歧视，以及其他形式的不公平差异化。</a:t>
            </a:r>
            <a:endParaRPr lang="zh-CN" altLang="en-US" sz="1400" dirty="0" smtClean="0">
              <a:solidFill>
                <a:schemeClr val="tx1">
                  <a:lumMod val="85000"/>
                  <a:lumOff val="15000"/>
                </a:schemeClr>
              </a:solidFill>
              <a:latin typeface="汉仪旗黑-55简" panose="00020600040101010101" charset="-128"/>
              <a:ea typeface="汉仪旗黑-55简" panose="00020600040101010101" charset="-128"/>
              <a:cs typeface="+mn-ea"/>
              <a:sym typeface="汉仪旗黑-55简" panose="00020600040101010101" charset="-128"/>
            </a:endParaRPr>
          </a:p>
        </p:txBody>
      </p:sp>
      <p:sp>
        <p:nvSpPr>
          <p:cNvPr id="71" name="Docer Falling Dust PPT demo 8"/>
          <p:cNvSpPr/>
          <p:nvPr>
            <p:custDataLst>
              <p:tags r:id="rId13"/>
            </p:custDataLst>
          </p:nvPr>
        </p:nvSpPr>
        <p:spPr>
          <a:xfrm>
            <a:off x="8387080" y="2055495"/>
            <a:ext cx="2357755" cy="398780"/>
          </a:xfrm>
          <a:prstGeom prst="rect">
            <a:avLst/>
          </a:prstGeom>
        </p:spPr>
        <p:txBody>
          <a:bodyPr wrap="square">
            <a:spAutoFit/>
          </a:bodyPr>
          <a:p>
            <a:pPr algn="l">
              <a:lnSpc>
                <a:spcPct val="100000"/>
              </a:lnSpc>
            </a:pPr>
            <a:r>
              <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rPr>
              <a:t>特定人群的差异化</a:t>
            </a:r>
            <a:endParaRPr lang="zh-CN" altLang="en-US" sz="2000" dirty="0" smtClean="0">
              <a:solidFill>
                <a:schemeClr val="accent1"/>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73" name="Docer Falling Dust PPT demo 8"/>
          <p:cNvSpPr/>
          <p:nvPr>
            <p:custDataLst>
              <p:tags r:id="rId14"/>
            </p:custDataLst>
          </p:nvPr>
        </p:nvSpPr>
        <p:spPr bwMode="auto">
          <a:xfrm>
            <a:off x="7274560" y="1831975"/>
            <a:ext cx="927100" cy="927100"/>
          </a:xfrm>
          <a:prstGeom prst="ellipse">
            <a:avLst/>
          </a:prstGeom>
          <a:solidFill>
            <a:schemeClr val="accent1"/>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01</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89" name="Docer Falling Dust PPT demo 8"/>
          <p:cNvSpPr/>
          <p:nvPr>
            <p:custDataLst>
              <p:tags r:id="rId15"/>
            </p:custDataLst>
          </p:nvPr>
        </p:nvSpPr>
        <p:spPr bwMode="auto">
          <a:xfrm>
            <a:off x="7286625" y="3447415"/>
            <a:ext cx="927100" cy="927100"/>
          </a:xfrm>
          <a:prstGeom prst="ellipse">
            <a:avLst/>
          </a:prstGeom>
          <a:solidFill>
            <a:schemeClr val="accent2"/>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02</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135" name="Docer Falling Dust PPT demo 8"/>
          <p:cNvSpPr/>
          <p:nvPr>
            <p:custDataLst>
              <p:tags r:id="rId16"/>
            </p:custDataLst>
          </p:nvPr>
        </p:nvSpPr>
        <p:spPr bwMode="auto">
          <a:xfrm>
            <a:off x="7286625" y="5062855"/>
            <a:ext cx="927100" cy="927100"/>
          </a:xfrm>
          <a:prstGeom prst="ellipse">
            <a:avLst/>
          </a:prstGeom>
          <a:solidFill>
            <a:schemeClr val="accent3"/>
          </a:solidFill>
          <a:ln w="19050">
            <a:noFill/>
          </a:ln>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rPr>
              <a:t>03</a:t>
            </a: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136" name="Docer Falling Dust PPT demo 8"/>
          <p:cNvSpPr/>
          <p:nvPr>
            <p:custDataLst>
              <p:tags r:id="rId17"/>
            </p:custDataLst>
          </p:nvPr>
        </p:nvSpPr>
        <p:spPr>
          <a:xfrm>
            <a:off x="8387080" y="3690620"/>
            <a:ext cx="2604135" cy="398780"/>
          </a:xfrm>
          <a:prstGeom prst="rect">
            <a:avLst/>
          </a:prstGeom>
        </p:spPr>
        <p:txBody>
          <a:bodyPr wrap="square">
            <a:spAutoFit/>
          </a:bodyPr>
          <a:p>
            <a:pPr algn="l">
              <a:lnSpc>
                <a:spcPct val="100000"/>
              </a:lnSpc>
            </a:pPr>
            <a:r>
              <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rPr>
              <a:t>非特定人群的差异化</a:t>
            </a:r>
            <a:endParaRPr lang="zh-CN" altLang="en-US" sz="2000" dirty="0" smtClean="0">
              <a:solidFill>
                <a:schemeClr val="accent2"/>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137" name="Docer Falling Dust PPT demo 8"/>
          <p:cNvSpPr/>
          <p:nvPr>
            <p:custDataLst>
              <p:tags r:id="rId18"/>
            </p:custDataLst>
          </p:nvPr>
        </p:nvSpPr>
        <p:spPr>
          <a:xfrm>
            <a:off x="8346440" y="5283200"/>
            <a:ext cx="1953895" cy="706755"/>
          </a:xfrm>
          <a:prstGeom prst="rect">
            <a:avLst/>
          </a:prstGeom>
        </p:spPr>
        <p:txBody>
          <a:bodyPr wrap="square">
            <a:spAutoFit/>
          </a:bodyPr>
          <a:p>
            <a:pPr algn="ctr">
              <a:lnSpc>
                <a:spcPct val="100000"/>
              </a:lnSpc>
            </a:pPr>
            <a:r>
              <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rPr>
              <a:t>差异化造成的危害后果</a:t>
            </a:r>
            <a:endParaRPr lang="zh-CN" altLang="en-US" sz="2000" dirty="0" smtClean="0">
              <a:solidFill>
                <a:schemeClr val="accent3"/>
              </a:solidFill>
              <a:latin typeface="汉仪粗宋简" panose="02010600000101010101" charset="-122"/>
              <a:ea typeface="汉仪粗宋简" panose="02010600000101010101" charset="-122"/>
              <a:cs typeface="+mn-ea"/>
              <a:sym typeface="汉仪旗黑-55简" panose="00020600040101010101" charset="-128"/>
            </a:endParaRPr>
          </a:p>
        </p:txBody>
      </p:sp>
      <p:sp>
        <p:nvSpPr>
          <p:cNvPr id="140" name="Docer Falling Dust PPT demo 8"/>
          <p:cNvSpPr/>
          <p:nvPr>
            <p:custDataLst>
              <p:tags r:id="rId19"/>
            </p:custDataLst>
          </p:nvPr>
        </p:nvSpPr>
        <p:spPr bwMode="auto">
          <a:xfrm>
            <a:off x="7129780" y="1687195"/>
            <a:ext cx="1216660" cy="1216660"/>
          </a:xfrm>
          <a:prstGeom prst="ellipse">
            <a:avLst/>
          </a:prstGeom>
          <a:ln w="25400">
            <a:gradFill>
              <a:gsLst>
                <a:gs pos="100000">
                  <a:schemeClr val="bg1">
                    <a:alpha val="0"/>
                  </a:schemeClr>
                </a:gs>
                <a:gs pos="30000">
                  <a:schemeClr val="accent1"/>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41" name="Docer Falling Dust PPT demo 8"/>
          <p:cNvSpPr/>
          <p:nvPr>
            <p:custDataLst>
              <p:tags r:id="rId20"/>
            </p:custDataLst>
          </p:nvPr>
        </p:nvSpPr>
        <p:spPr bwMode="auto">
          <a:xfrm>
            <a:off x="7129780" y="3302635"/>
            <a:ext cx="1216660" cy="1216660"/>
          </a:xfrm>
          <a:prstGeom prst="ellipse">
            <a:avLst/>
          </a:prstGeom>
          <a:ln w="25400">
            <a:gradFill>
              <a:gsLst>
                <a:gs pos="100000">
                  <a:schemeClr val="bg1">
                    <a:alpha val="0"/>
                  </a:schemeClr>
                </a:gs>
                <a:gs pos="30000">
                  <a:schemeClr val="accent2"/>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42" name="Docer Falling Dust PPT demo 8"/>
          <p:cNvSpPr/>
          <p:nvPr>
            <p:custDataLst>
              <p:tags r:id="rId21"/>
            </p:custDataLst>
          </p:nvPr>
        </p:nvSpPr>
        <p:spPr bwMode="auto">
          <a:xfrm>
            <a:off x="7129780" y="4915535"/>
            <a:ext cx="1216660" cy="1216660"/>
          </a:xfrm>
          <a:prstGeom prst="ellipse">
            <a:avLst/>
          </a:prstGeom>
          <a:ln w="25400">
            <a:gradFill>
              <a:gsLst>
                <a:gs pos="100000">
                  <a:schemeClr val="bg1">
                    <a:alpha val="0"/>
                  </a:schemeClr>
                </a:gs>
                <a:gs pos="30000">
                  <a:schemeClr val="accent3"/>
                </a:gs>
              </a:gsLst>
              <a:lin ang="18900000" scaled="0"/>
            </a:gradFill>
          </a:ln>
        </p:spPr>
        <p:style>
          <a:lnRef idx="1">
            <a:schemeClr val="accent1"/>
          </a:lnRef>
          <a:fillRef idx="0">
            <a:schemeClr val="accent1"/>
          </a:fillRef>
          <a:effectRef idx="0">
            <a:schemeClr val="accent1"/>
          </a:effectRef>
          <a:fontRef idx="minor">
            <a:schemeClr val="tx1"/>
          </a:fontRef>
        </p:style>
        <p:txBody>
          <a:bodyPr vertOverflow="overflow" horzOverflow="overflow" vert="horz" wrap="square" lIns="91440" tIns="45720" rIns="91440" bIns="45720" numCol="1" spcCol="0" rtlCol="0" fromWordArt="0" anchor="t"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cs typeface="汉仪旗黑-55简" panose="00020600040101010101" charset="-128"/>
              <a:sym typeface="+mn-ea"/>
            </a:endParaRPr>
          </a:p>
        </p:txBody>
      </p:sp>
      <p:sp>
        <p:nvSpPr>
          <p:cNvPr id="143" name="Docer Falling Dust PPT demo 8"/>
          <p:cNvSpPr/>
          <p:nvPr>
            <p:custDataLst>
              <p:tags r:id="rId22"/>
            </p:custDataLst>
          </p:nvPr>
        </p:nvSpPr>
        <p:spPr bwMode="auto">
          <a:xfrm>
            <a:off x="6418580" y="2156460"/>
            <a:ext cx="222250" cy="222250"/>
          </a:xfrm>
          <a:prstGeom prst="ellipse">
            <a:avLst/>
          </a:prstGeom>
          <a:solidFill>
            <a:schemeClr val="accent1"/>
          </a:solidFill>
          <a:ln w="19050">
            <a:noFill/>
          </a:ln>
          <a:effectLst>
            <a:outerShdw blurRad="228600" dist="254000" dir="3300000" algn="ctr" rotWithShape="0">
              <a:srgbClr val="000000">
                <a:alpha val="10000"/>
              </a:srgbClr>
            </a:outerShdw>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144" name="Docer Falling Dust PPT demo 8"/>
          <p:cNvSpPr/>
          <p:nvPr>
            <p:custDataLst>
              <p:tags r:id="rId23"/>
            </p:custDataLst>
          </p:nvPr>
        </p:nvSpPr>
        <p:spPr bwMode="auto">
          <a:xfrm>
            <a:off x="6418580" y="3778885"/>
            <a:ext cx="222250" cy="222250"/>
          </a:xfrm>
          <a:prstGeom prst="ellipse">
            <a:avLst/>
          </a:prstGeom>
          <a:solidFill>
            <a:schemeClr val="accent2"/>
          </a:solidFill>
          <a:ln w="19050">
            <a:noFill/>
          </a:ln>
          <a:effectLst>
            <a:outerShdw blurRad="228600" dist="254000" dir="3300000" algn="ctr" rotWithShape="0">
              <a:srgbClr val="000000">
                <a:alpha val="10000"/>
              </a:srgbClr>
            </a:outerShdw>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145" name="Docer Falling Dust PPT demo 8"/>
          <p:cNvSpPr/>
          <p:nvPr>
            <p:custDataLst>
              <p:tags r:id="rId24"/>
            </p:custDataLst>
          </p:nvPr>
        </p:nvSpPr>
        <p:spPr bwMode="auto">
          <a:xfrm>
            <a:off x="6418580" y="5386070"/>
            <a:ext cx="222250" cy="222250"/>
          </a:xfrm>
          <a:prstGeom prst="ellipse">
            <a:avLst/>
          </a:prstGeom>
          <a:solidFill>
            <a:schemeClr val="accent3"/>
          </a:solidFill>
          <a:ln w="19050">
            <a:noFill/>
          </a:ln>
          <a:effectLst>
            <a:outerShdw blurRad="228600" dist="254000" dir="3300000" algn="ctr" rotWithShape="0">
              <a:srgbClr val="000000">
                <a:alpha val="10000"/>
              </a:srgbClr>
            </a:outerShdw>
          </a:effectLst>
        </p:spPr>
        <p:txBody>
          <a:bodyPr vert="horz" wrap="square" lIns="91440" tIns="45720" rIns="91440" bIns="45720" numCol="1" rtlCol="0" anchor="ctr"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endParaRPr lang="zh-CN" altLang="en-US" sz="2400">
              <a:solidFill>
                <a:schemeClr val="bg1"/>
              </a:solidFill>
              <a:latin typeface="汉仪粗宋简" panose="02010600000101010101" charset="-122"/>
              <a:ea typeface="汉仪粗宋简" panose="02010600000101010101" charset="-122"/>
              <a:cs typeface="汉仪旗黑-55简" panose="00020600040101010101" charset="-128"/>
              <a:sym typeface="+mn-ea"/>
            </a:endParaRPr>
          </a:p>
        </p:txBody>
      </p:sp>
      <p:sp>
        <p:nvSpPr>
          <p:cNvPr id="16" name="圆角矩形 15"/>
          <p:cNvSpPr/>
          <p:nvPr/>
        </p:nvSpPr>
        <p:spPr>
          <a:xfrm>
            <a:off x="823595" y="252730"/>
            <a:ext cx="2628900" cy="3886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汉仪旗黑-55简" panose="00020600040101010101" charset="-128"/>
            </a:endParaRPr>
          </a:p>
        </p:txBody>
      </p:sp>
      <p:grpSp>
        <p:nvGrpSpPr>
          <p:cNvPr id="20" name="组合 19"/>
          <p:cNvGrpSpPr/>
          <p:nvPr/>
        </p:nvGrpSpPr>
        <p:grpSpPr>
          <a:xfrm>
            <a:off x="332740" y="252413"/>
            <a:ext cx="387350" cy="388620"/>
            <a:chOff x="16973" y="8717"/>
            <a:chExt cx="1430" cy="1434"/>
          </a:xfrm>
        </p:grpSpPr>
        <p:grpSp>
          <p:nvGrpSpPr>
            <p:cNvPr id="21" name="组合 20"/>
            <p:cNvGrpSpPr/>
            <p:nvPr/>
          </p:nvGrpSpPr>
          <p:grpSpPr>
            <a:xfrm>
              <a:off x="16973" y="8717"/>
              <a:ext cx="1430" cy="1434"/>
              <a:chOff x="5479149" y="5548282"/>
              <a:chExt cx="965194" cy="967810"/>
            </a:xfrm>
          </p:grpSpPr>
          <p:sp>
            <p:nvSpPr>
              <p:cNvPr id="28" name="Oval 18"/>
              <p:cNvSpPr>
                <a:spLocks noChangeArrowheads="1"/>
              </p:cNvSpPr>
              <p:nvPr>
                <p:custDataLst>
                  <p:tags r:id="rId25"/>
                </p:custDataLst>
              </p:nvPr>
            </p:nvSpPr>
            <p:spPr bwMode="auto">
              <a:xfrm>
                <a:off x="5479149" y="5548282"/>
                <a:ext cx="965194" cy="967810"/>
              </a:xfrm>
              <a:prstGeom prst="ellipse">
                <a:avLst/>
              </a:prstGeom>
              <a:solidFill>
                <a:srgbClr val="869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汉仪旗黑-55简" panose="00020600040101010101" charset="-128"/>
                </a:endParaRPr>
              </a:p>
            </p:txBody>
          </p:sp>
          <p:sp>
            <p:nvSpPr>
              <p:cNvPr id="29" name="Oval 19"/>
              <p:cNvSpPr>
                <a:spLocks noChangeArrowheads="1"/>
              </p:cNvSpPr>
              <p:nvPr>
                <p:custDataLst>
                  <p:tags r:id="rId26"/>
                </p:custDataLst>
              </p:nvPr>
            </p:nvSpPr>
            <p:spPr bwMode="auto">
              <a:xfrm>
                <a:off x="5479149" y="5548282"/>
                <a:ext cx="965194" cy="967810"/>
              </a:xfrm>
              <a:prstGeom prst="ellipse">
                <a:avLst/>
              </a:prstGeom>
              <a:noFill/>
              <a:ln w="444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0" name="Oval 17"/>
            <p:cNvSpPr>
              <a:spLocks noChangeArrowheads="1"/>
            </p:cNvSpPr>
            <p:nvPr>
              <p:custDataLst>
                <p:tags r:id="rId27"/>
              </p:custDataLst>
            </p:nvPr>
          </p:nvSpPr>
          <p:spPr bwMode="auto">
            <a:xfrm>
              <a:off x="17308" y="9052"/>
              <a:ext cx="760" cy="764"/>
            </a:xfrm>
            <a:prstGeom prst="ellipse">
              <a:avLst/>
            </a:prstGeom>
            <a:solidFill>
              <a:schemeClr val="accent2"/>
            </a:solidFill>
            <a:ln w="44450" cap="flat">
              <a:solidFill>
                <a:srgbClr val="FFFFFF"/>
              </a:solidFill>
              <a:prstDash val="solid"/>
              <a:miter lim="800000"/>
            </a:ln>
          </p:spPr>
          <p:txBody>
            <a:bodyPr vert="horz" wrap="square" lIns="91440" tIns="45720" rIns="91440" bIns="45720" numCol="1" anchor="t" anchorCtr="0" compatLnSpc="1"/>
            <a:p>
              <a:endParaRPr lang="zh-CN" altLang="en-US">
                <a:cs typeface="汉仪旗黑-55简" panose="00020600040101010101" charset="-128"/>
              </a:endParaRPr>
            </a:p>
          </p:txBody>
        </p:sp>
      </p:grpSp>
      <p:sp>
        <p:nvSpPr>
          <p:cNvPr id="31" name="文本框 30"/>
          <p:cNvSpPr txBox="1"/>
          <p:nvPr>
            <p:custDataLst>
              <p:tags r:id="rId28"/>
            </p:custDataLst>
          </p:nvPr>
        </p:nvSpPr>
        <p:spPr>
          <a:xfrm>
            <a:off x="823595" y="252730"/>
            <a:ext cx="2629535" cy="398780"/>
          </a:xfrm>
          <a:prstGeom prst="rect">
            <a:avLst/>
          </a:prstGeom>
          <a:noFill/>
        </p:spPr>
        <p:txBody>
          <a:bodyPr wrap="square" rtlCol="0">
            <a:spAutoFit/>
          </a:bodyPr>
          <a:p>
            <a:pPr indent="0" algn="ctr">
              <a:buNone/>
            </a:pPr>
            <a:r>
              <a:rPr lang="zh-CN" altLang="en-US" sz="2000" dirty="0" smtClean="0">
                <a:solidFill>
                  <a:schemeClr val="bg1"/>
                </a:solidFill>
                <a:latin typeface="汉仪粗宋简" panose="02010600000101010101" charset="-122"/>
                <a:ea typeface="汉仪粗宋简" panose="02010600000101010101" charset="-122"/>
                <a:cs typeface="+mn-ea"/>
                <a:sym typeface="+mn-lt"/>
              </a:rPr>
              <a:t>算法歧视和差异化</a:t>
            </a:r>
            <a:endParaRPr lang="zh-CN" altLang="en-US" sz="2000" dirty="0" smtClean="0">
              <a:solidFill>
                <a:schemeClr val="bg1"/>
              </a:solidFill>
              <a:latin typeface="汉仪粗宋简" panose="02010600000101010101" charset="-122"/>
              <a:ea typeface="汉仪粗宋简" panose="02010600000101010101" charset="-122"/>
              <a:cs typeface="+mn-ea"/>
              <a:sym typeface="+mn-lt"/>
            </a:endParaRPr>
          </a:p>
        </p:txBody>
      </p:sp>
    </p:spTree>
  </p:cSld>
  <p:clrMapOvr>
    <a:masterClrMapping/>
  </p:clrMapOvr>
  <p:timing>
    <p:tnLst>
      <p:par>
        <p:cTn id="1" dur="indefinite" restart="never" nodeType="tmRoot"/>
      </p:par>
    </p:tnLst>
    <p:bldLst>
      <p:bldP spid="41" grpId="0"/>
      <p:bldP spid="23" grpId="0"/>
      <p:bldP spid="24" grpId="0" bldLvl="0" animBg="1"/>
      <p:bldP spid="69" grpId="0"/>
      <p:bldP spid="71" grpId="0"/>
      <p:bldP spid="136" grpId="0"/>
      <p:bldP spid="137" grpId="0"/>
      <p:bldP spid="31"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 name="KSO_WM_DIAGRAM_VIRTUALLY_FRAME" val="{&quot;height&quot;:278.65,&quot;left&quot;:60.85,&quot;top&quot;:154.05,&quot;width&quot;:800.5}"/>
</p:tagLst>
</file>

<file path=ppt/tags/tag178.xml><?xml version="1.0" encoding="utf-8"?>
<p:tagLst xmlns:p="http://schemas.openxmlformats.org/presentationml/2006/main">
  <p:tag name="KSO_WM_BEAUTIFY_FLAG" val=""/>
  <p:tag name="KSO_WM_DIAGRAM_VIRTUALLY_FRAME" val="{&quot;height&quot;:278.65,&quot;left&quot;:60.85,&quot;top&quot;:154.05,&quot;width&quot;:800.5}"/>
</p:tagLst>
</file>

<file path=ppt/tags/tag179.xml><?xml version="1.0" encoding="utf-8"?>
<p:tagLst xmlns:p="http://schemas.openxmlformats.org/presentationml/2006/main">
  <p:tag name="KSO_WM_BEAUTIFY_FLAG" val=""/>
  <p:tag name="KSO_WM_DIAGRAM_VIRTUALLY_FRAME" val="{&quot;height&quot;:278.65,&quot;left&quot;:60.85,&quot;top&quot;:154.05,&quot;width&quot;:800.5}"/>
</p:tagLst>
</file>

<file path=ppt/tags/tag18.xml><?xml version="1.0" encoding="utf-8"?>
<p:tagLst xmlns:p="http://schemas.openxmlformats.org/presentationml/2006/main">
  <p:tag name="KSO_WM_BEAUTIFY_FLAG" val=""/>
</p:tagLst>
</file>

<file path=ppt/tags/tag180.xml><?xml version="1.0" encoding="utf-8"?>
<p:tagLst xmlns:p="http://schemas.openxmlformats.org/presentationml/2006/main">
  <p:tag name="KSO_WM_BEAUTIFY_FLAG" val=""/>
  <p:tag name="KSO_WM_DIAGRAM_VIRTUALLY_FRAME" val="{&quot;height&quot;:278.65,&quot;left&quot;:60.85,&quot;top&quot;:154.05,&quot;width&quot;:800.5}"/>
</p:tagLst>
</file>

<file path=ppt/tags/tag181.xml><?xml version="1.0" encoding="utf-8"?>
<p:tagLst xmlns:p="http://schemas.openxmlformats.org/presentationml/2006/main">
  <p:tag name="KSO_WM_BEAUTIFY_FLAG" val=""/>
  <p:tag name="KSO_WM_DIAGRAM_VIRTUALLY_FRAME" val="{&quot;height&quot;:278.65,&quot;left&quot;:60.85,&quot;top&quot;:154.05,&quot;width&quot;:800.5}"/>
</p:tagLst>
</file>

<file path=ppt/tags/tag182.xml><?xml version="1.0" encoding="utf-8"?>
<p:tagLst xmlns:p="http://schemas.openxmlformats.org/presentationml/2006/main">
  <p:tag name="KSO_WM_BEAUTIFY_FLAG" val=""/>
  <p:tag name="KSO_WM_DIAGRAM_VIRTUALLY_FRAME" val="{&quot;height&quot;:278.65,&quot;left&quot;:60.85,&quot;top&quot;:154.05,&quot;width&quot;:800.5}"/>
</p:tagLst>
</file>

<file path=ppt/tags/tag183.xml><?xml version="1.0" encoding="utf-8"?>
<p:tagLst xmlns:p="http://schemas.openxmlformats.org/presentationml/2006/main">
  <p:tag name="KSO_WM_BEAUTIFY_FLAG" val=""/>
  <p:tag name="KSO_WM_DIAGRAM_VIRTUALLY_FRAME" val="{&quot;height&quot;:278.65,&quot;left&quot;:60.85,&quot;top&quot;:154.05,&quot;width&quot;:800.5}"/>
</p:tagLst>
</file>

<file path=ppt/tags/tag184.xml><?xml version="1.0" encoding="utf-8"?>
<p:tagLst xmlns:p="http://schemas.openxmlformats.org/presentationml/2006/main">
  <p:tag name="KSO_WM_BEAUTIFY_FLAG" val=""/>
  <p:tag name="KSO_WM_DIAGRAM_VIRTUALLY_FRAME" val="{&quot;height&quot;:278.65,&quot;left&quot;:60.85,&quot;top&quot;:154.05,&quot;width&quot;:800.5}"/>
</p:tagLst>
</file>

<file path=ppt/tags/tag185.xml><?xml version="1.0" encoding="utf-8"?>
<p:tagLst xmlns:p="http://schemas.openxmlformats.org/presentationml/2006/main">
  <p:tag name="KSO_WM_BEAUTIFY_FLAG" val=""/>
  <p:tag name="KSO_WM_DIAGRAM_VIRTUALLY_FRAME" val="{&quot;height&quot;:278.65,&quot;left&quot;:60.85,&quot;top&quot;:154.05,&quot;width&quot;:800.5}"/>
</p:tagLst>
</file>

<file path=ppt/tags/tag186.xml><?xml version="1.0" encoding="utf-8"?>
<p:tagLst xmlns:p="http://schemas.openxmlformats.org/presentationml/2006/main">
  <p:tag name="KSO_WM_BEAUTIFY_FLAG" val=""/>
  <p:tag name="KSO_WM_DIAGRAM_VIRTUALLY_FRAME" val="{&quot;height&quot;:278.65,&quot;left&quot;:60.85,&quot;top&quot;:154.05,&quot;width&quot;:800.5}"/>
</p:tagLst>
</file>

<file path=ppt/tags/tag187.xml><?xml version="1.0" encoding="utf-8"?>
<p:tagLst xmlns:p="http://schemas.openxmlformats.org/presentationml/2006/main">
  <p:tag name="KSO_WM_BEAUTIFY_FLAG" val=""/>
  <p:tag name="KSO_WM_DIAGRAM_VIRTUALLY_FRAME" val="{&quot;height&quot;:278.65,&quot;left&quot;:60.85,&quot;top&quot;:154.05,&quot;width&quot;:800.5}"/>
</p:tagLst>
</file>

<file path=ppt/tags/tag188.xml><?xml version="1.0" encoding="utf-8"?>
<p:tagLst xmlns:p="http://schemas.openxmlformats.org/presentationml/2006/main">
  <p:tag name="KSO_WM_BEAUTIFY_FLAG" val=""/>
  <p:tag name="KSO_WM_DIAGRAM_VIRTUALLY_FRAME" val="{&quot;height&quot;:278.65,&quot;left&quot;:60.85,&quot;top&quot;:154.05,&quot;width&quot;:800.5}"/>
</p:tagLst>
</file>

<file path=ppt/tags/tag189.xml><?xml version="1.0" encoding="utf-8"?>
<p:tagLst xmlns:p="http://schemas.openxmlformats.org/presentationml/2006/main">
  <p:tag name="KSO_WM_BEAUTIFY_FLAG" val=""/>
  <p:tag name="KSO_WM_DIAGRAM_VIRTUALLY_FRAME" val="{&quot;height&quot;:278.65,&quot;left&quot;:60.85,&quot;top&quot;:154.05,&quot;width&quot;:800.5}"/>
</p:tagLst>
</file>

<file path=ppt/tags/tag19.xml><?xml version="1.0" encoding="utf-8"?>
<p:tagLst xmlns:p="http://schemas.openxmlformats.org/presentationml/2006/main">
  <p:tag name="KSO_WM_BEAUTIFY_FLAG" val=""/>
</p:tagLst>
</file>

<file path=ppt/tags/tag190.xml><?xml version="1.0" encoding="utf-8"?>
<p:tagLst xmlns:p="http://schemas.openxmlformats.org/presentationml/2006/main">
  <p:tag name="KSO_WM_BEAUTIFY_FLAG" val=""/>
  <p:tag name="KSO_WM_DIAGRAM_VIRTUALLY_FRAME" val="{&quot;height&quot;:278.65,&quot;left&quot;:60.85,&quot;top&quot;:154.05,&quot;width&quot;:800.5}"/>
</p:tagLst>
</file>

<file path=ppt/tags/tag191.xml><?xml version="1.0" encoding="utf-8"?>
<p:tagLst xmlns:p="http://schemas.openxmlformats.org/presentationml/2006/main">
  <p:tag name="KSO_WM_BEAUTIFY_FLAG" val=""/>
  <p:tag name="KSO_WM_DIAGRAM_VIRTUALLY_FRAME" val="{&quot;height&quot;:278.65,&quot;left&quot;:60.85,&quot;top&quot;:154.05,&quot;width&quot;:800.5}"/>
</p:tagLst>
</file>

<file path=ppt/tags/tag192.xml><?xml version="1.0" encoding="utf-8"?>
<p:tagLst xmlns:p="http://schemas.openxmlformats.org/presentationml/2006/main">
  <p:tag name="KSO_WM_BEAUTIFY_FLAG" val=""/>
  <p:tag name="KSO_WM_DIAGRAM_VIRTUALLY_FRAME" val="{&quot;height&quot;:278.65,&quot;left&quot;:60.85,&quot;top&quot;:154.05,&quot;width&quot;:800.5}"/>
</p:tagLst>
</file>

<file path=ppt/tags/tag193.xml><?xml version="1.0" encoding="utf-8"?>
<p:tagLst xmlns:p="http://schemas.openxmlformats.org/presentationml/2006/main">
  <p:tag name="KSO_WM_DIAGRAM_VIRTUALLY_FRAME" val="{&quot;height&quot;:278.65,&quot;left&quot;:60.85,&quot;top&quot;:154.05,&quot;width&quot;:800.5}"/>
</p:tagLst>
</file>

<file path=ppt/tags/tag194.xml><?xml version="1.0" encoding="utf-8"?>
<p:tagLst xmlns:p="http://schemas.openxmlformats.org/presentationml/2006/main">
  <p:tag name="KSO_WM_BEAUTIFY_FLAG" val=""/>
  <p:tag name="KSO_WM_DIAGRAM_VIRTUALLY_FRAME" val="{&quot;height&quot;:278.65,&quot;left&quot;:60.85,&quot;top&quot;:154.05,&quot;width&quot;:800.5}"/>
</p:tagLst>
</file>

<file path=ppt/tags/tag195.xml><?xml version="1.0" encoding="utf-8"?>
<p:tagLst xmlns:p="http://schemas.openxmlformats.org/presentationml/2006/main">
  <p:tag name="KSO_WM_BEAUTIFY_FLAG" val=""/>
  <p:tag name="KSO_WM_DIAGRAM_VIRTUALLY_FRAME" val="{&quot;height&quot;:278.65,&quot;left&quot;:60.85,&quot;top&quot;:154.05,&quot;width&quot;:800.5}"/>
</p:tagLst>
</file>

<file path=ppt/tags/tag196.xml><?xml version="1.0" encoding="utf-8"?>
<p:tagLst xmlns:p="http://schemas.openxmlformats.org/presentationml/2006/main">
  <p:tag name="KSO_WM_BEAUTIFY_FLAG" val=""/>
  <p:tag name="KSO_WM_DIAGRAM_VIRTUALLY_FRAME" val="{&quot;height&quot;:278.65,&quot;left&quot;:60.85,&quot;top&quot;:154.05,&quot;width&quot;:800.5}"/>
</p:tagLst>
</file>

<file path=ppt/tags/tag197.xml><?xml version="1.0" encoding="utf-8"?>
<p:tagLst xmlns:p="http://schemas.openxmlformats.org/presentationml/2006/main">
  <p:tag name="KSO_WM_BEAUTIFY_FLAG" val=""/>
  <p:tag name="KSO_WM_DIAGRAM_VIRTUALLY_FRAME" val="{&quot;height&quot;:278.65,&quot;left&quot;:60.85,&quot;top&quot;:154.05,&quot;width&quot;:800.5}"/>
</p:tagLst>
</file>

<file path=ppt/tags/tag198.xml><?xml version="1.0" encoding="utf-8"?>
<p:tagLst xmlns:p="http://schemas.openxmlformats.org/presentationml/2006/main">
  <p:tag name="KSO_WM_BEAUTIFY_FLAG" val=""/>
  <p:tag name="KSO_WM_DIAGRAM_VIRTUALLY_FRAME" val="{&quot;height&quot;:278.65,&quot;left&quot;:60.85,&quot;top&quot;:154.05,&quot;width&quot;:800.5}"/>
</p:tagLst>
</file>

<file path=ppt/tags/tag199.xml><?xml version="1.0" encoding="utf-8"?>
<p:tagLst xmlns:p="http://schemas.openxmlformats.org/presentationml/2006/main">
  <p:tag name="KSO_WM_BEAUTIFY_FLAG" val=""/>
  <p:tag name="KSO_WM_DIAGRAM_VIRTUALLY_FRAME" val="{&quot;height&quot;:278.65,&quot;left&quot;:60.85,&quot;top&quot;:154.05,&quot;width&quot;:800.5}"/>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00.xml><?xml version="1.0" encoding="utf-8"?>
<p:tagLst xmlns:p="http://schemas.openxmlformats.org/presentationml/2006/main">
  <p:tag name="KSO_WM_BEAUTIFY_FLAG" val=""/>
  <p:tag name="KSO_WM_DIAGRAM_VIRTUALLY_FRAME" val="{&quot;height&quot;:278.65,&quot;left&quot;:60.85,&quot;top&quot;:154.05,&quot;width&quot;:800.5}"/>
</p:tagLst>
</file>

<file path=ppt/tags/tag201.xml><?xml version="1.0" encoding="utf-8"?>
<p:tagLst xmlns:p="http://schemas.openxmlformats.org/presentationml/2006/main">
  <p:tag name="KSO_WM_BEAUTIFY_FLAG" val=""/>
  <p:tag name="KSO_WM_DIAGRAM_VIRTUALLY_FRAME" val="{&quot;height&quot;:278.65,&quot;left&quot;:60.85,&quot;top&quot;:154.05,&quot;width&quot;:800.5}"/>
</p:tagLst>
</file>

<file path=ppt/tags/tag202.xml><?xml version="1.0" encoding="utf-8"?>
<p:tagLst xmlns:p="http://schemas.openxmlformats.org/presentationml/2006/main">
  <p:tag name="KSO_WM_BEAUTIFY_FLAG" val=""/>
  <p:tag name="KSO_WM_DIAGRAM_VIRTUALLY_FRAME" val="{&quot;height&quot;:278.65,&quot;left&quot;:60.85,&quot;top&quot;:154.05,&quot;width&quot;:800.5}"/>
</p:tagLst>
</file>

<file path=ppt/tags/tag203.xml><?xml version="1.0" encoding="utf-8"?>
<p:tagLst xmlns:p="http://schemas.openxmlformats.org/presentationml/2006/main">
  <p:tag name="KSO_WM_BEAUTIFY_FLAG" val=""/>
  <p:tag name="KSO_WM_DIAGRAM_VIRTUALLY_FRAME" val="{&quot;height&quot;:278.65,&quot;left&quot;:60.85,&quot;top&quot;:154.05,&quot;width&quot;:800.5}"/>
</p:tagLst>
</file>

<file path=ppt/tags/tag204.xml><?xml version="1.0" encoding="utf-8"?>
<p:tagLst xmlns:p="http://schemas.openxmlformats.org/presentationml/2006/main">
  <p:tag name="KSO_WM_BEAUTIFY_FLAG" val=""/>
  <p:tag name="KSO_WM_DIAGRAM_VIRTUALLY_FRAME" val="{&quot;height&quot;:278.65,&quot;left&quot;:60.85,&quot;top&quot;:154.05,&quot;width&quot;:800.5}"/>
</p:tagLst>
</file>

<file path=ppt/tags/tag205.xml><?xml version="1.0" encoding="utf-8"?>
<p:tagLst xmlns:p="http://schemas.openxmlformats.org/presentationml/2006/main">
  <p:tag name="KSO_WM_BEAUTIFY_FLAG" val=""/>
  <p:tag name="KSO_WM_DIAGRAM_VIRTUALLY_FRAME" val="{&quot;height&quot;:278.65,&quot;left&quot;:60.85,&quot;top&quot;:154.05,&quot;width&quot;:800.5}"/>
</p:tagLst>
</file>

<file path=ppt/tags/tag206.xml><?xml version="1.0" encoding="utf-8"?>
<p:tagLst xmlns:p="http://schemas.openxmlformats.org/presentationml/2006/main">
  <p:tag name="KSO_WM_BEAUTIFY_FLAG" val=""/>
  <p:tag name="KSO_WM_DIAGRAM_VIRTUALLY_FRAME" val="{&quot;height&quot;:278.65,&quot;left&quot;:60.85,&quot;top&quot;:154.05,&quot;width&quot;:800.5}"/>
</p:tagLst>
</file>

<file path=ppt/tags/tag207.xml><?xml version="1.0" encoding="utf-8"?>
<p:tagLst xmlns:p="http://schemas.openxmlformats.org/presentationml/2006/main">
  <p:tag name="KSO_WM_BEAUTIFY_FLAG" val=""/>
  <p:tag name="KSO_WM_DIAGRAM_VIRTUALLY_FRAME" val="{&quot;height&quot;:278.65,&quot;left&quot;:60.85,&quot;top&quot;:154.05,&quot;width&quot;:800.5}"/>
</p:tagLst>
</file>

<file path=ppt/tags/tag208.xml><?xml version="1.0" encoding="utf-8"?>
<p:tagLst xmlns:p="http://schemas.openxmlformats.org/presentationml/2006/main">
  <p:tag name="KSO_WM_BEAUTIFY_FLAG" val=""/>
  <p:tag name="KSO_WM_DIAGRAM_VIRTUALLY_FRAME" val="{&quot;height&quot;:278.65,&quot;left&quot;:60.85,&quot;top&quot;:154.05,&quot;width&quot;:800.5}"/>
</p:tagLst>
</file>

<file path=ppt/tags/tag209.xml><?xml version="1.0" encoding="utf-8"?>
<p:tagLst xmlns:p="http://schemas.openxmlformats.org/presentationml/2006/main">
  <p:tag name="KSO_WM_BEAUTIFY_FLAG" val=""/>
  <p:tag name="KSO_WM_DIAGRAM_VIRTUALLY_FRAME" val="{&quot;height&quot;:278.65,&quot;left&quot;:60.85,&quot;top&quot;:154.05,&quot;width&quot;:800.5}"/>
</p:tagLst>
</file>

<file path=ppt/tags/tag21.xml><?xml version="1.0" encoding="utf-8"?>
<p:tagLst xmlns:p="http://schemas.openxmlformats.org/presentationml/2006/main">
  <p:tag name="KSO_WM_BEAUTIFY_FLAG" val=""/>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BEAUTIFY_FLAG" val=""/>
</p:tagLst>
</file>

<file path=ppt/tags/tag212.xml><?xml version="1.0" encoding="utf-8"?>
<p:tagLst xmlns:p="http://schemas.openxmlformats.org/presentationml/2006/main">
  <p:tag name="KSO_WM_BEAUTIFY_FLAG" val=""/>
</p:tagLst>
</file>

<file path=ppt/tags/tag213.xml><?xml version="1.0" encoding="utf-8"?>
<p:tagLst xmlns:p="http://schemas.openxmlformats.org/presentationml/2006/main">
  <p:tag name="KSO_WM_BEAUTIFY_FLAG" val=""/>
</p:tagLst>
</file>

<file path=ppt/tags/tag214.xml><?xml version="1.0" encoding="utf-8"?>
<p:tagLst xmlns:p="http://schemas.openxmlformats.org/presentationml/2006/main">
  <p:tag name="KSO_WM_BEAUTIFY_FLAG" val=""/>
</p:tagLst>
</file>

<file path=ppt/tags/tag215.xml><?xml version="1.0" encoding="utf-8"?>
<p:tagLst xmlns:p="http://schemas.openxmlformats.org/presentationml/2006/main">
  <p:tag name="KSO_WM_BEAUTIFY_FLAG" val=""/>
</p:tagLst>
</file>

<file path=ppt/tags/tag216.xml><?xml version="1.0" encoding="utf-8"?>
<p:tagLst xmlns:p="http://schemas.openxmlformats.org/presentationml/2006/main">
  <p:tag name="KSO_WM_BEAUTIFY_FLAG" val=""/>
</p:tagLst>
</file>

<file path=ppt/tags/tag217.xml><?xml version="1.0" encoding="utf-8"?>
<p:tagLst xmlns:p="http://schemas.openxmlformats.org/presentationml/2006/main">
  <p:tag name="KSO_WM_BEAUTIFY_FLAG" val=""/>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KSO_WM_BEAUTIFY_FLAG" val=""/>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KSO_WM_BEAUTIFY_FLAG" val=""/>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BEAUTIFY_FLAG" val=""/>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KSO_WM_BEAUTIFY_FLAG" val=""/>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KSO_WM_BEAUTIFY_FLAG" val=""/>
</p:tagLst>
</file>

<file path=ppt/tags/tag238.xml><?xml version="1.0" encoding="utf-8"?>
<p:tagLst xmlns:p="http://schemas.openxmlformats.org/presentationml/2006/main">
  <p:tag name="KSO_WM_BEAUTIFY_FLAG" val=""/>
</p:tagLst>
</file>

<file path=ppt/tags/tag239.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40.xml><?xml version="1.0" encoding="utf-8"?>
<p:tagLst xmlns:p="http://schemas.openxmlformats.org/presentationml/2006/main">
  <p:tag name="KSO_WM_BEAUTIFY_FLAG" val=""/>
</p:tagLst>
</file>

<file path=ppt/tags/tag241.xml><?xml version="1.0" encoding="utf-8"?>
<p:tagLst xmlns:p="http://schemas.openxmlformats.org/presentationml/2006/main">
  <p:tag name="KSO_WM_BEAUTIFY_FLAG" val=""/>
</p:tagLst>
</file>

<file path=ppt/tags/tag242.xml><?xml version="1.0" encoding="utf-8"?>
<p:tagLst xmlns:p="http://schemas.openxmlformats.org/presentationml/2006/main">
  <p:tag name="KSO_WM_BEAUTIFY_FLAG" val=""/>
</p:tagLst>
</file>

<file path=ppt/tags/tag243.xml><?xml version="1.0" encoding="utf-8"?>
<p:tagLst xmlns:p="http://schemas.openxmlformats.org/presentationml/2006/main">
  <p:tag name="KSO_WM_BEAUTIFY_FLAG" val=""/>
</p:tagLst>
</file>

<file path=ppt/tags/tag244.xml><?xml version="1.0" encoding="utf-8"?>
<p:tagLst xmlns:p="http://schemas.openxmlformats.org/presentationml/2006/main">
  <p:tag name="KSO_WM_BEAUTIFY_FLAG" val=""/>
</p:tagLst>
</file>

<file path=ppt/tags/tag245.xml><?xml version="1.0" encoding="utf-8"?>
<p:tagLst xmlns:p="http://schemas.openxmlformats.org/presentationml/2006/main">
  <p:tag name="KSO_WM_BEAUTIFY_FLAG" val=""/>
</p:tagLst>
</file>

<file path=ppt/tags/tag246.xml><?xml version="1.0" encoding="utf-8"?>
<p:tagLst xmlns:p="http://schemas.openxmlformats.org/presentationml/2006/main">
  <p:tag name="KSO_WM_BEAUTIFY_FLAG" val=""/>
</p:tagLst>
</file>

<file path=ppt/tags/tag247.xml><?xml version="1.0" encoding="utf-8"?>
<p:tagLst xmlns:p="http://schemas.openxmlformats.org/presentationml/2006/main">
  <p:tag name="KSO_WM_BEAUTIFY_FLAG" val=""/>
</p:tagLst>
</file>

<file path=ppt/tags/tag248.xml><?xml version="1.0" encoding="utf-8"?>
<p:tagLst xmlns:p="http://schemas.openxmlformats.org/presentationml/2006/main">
  <p:tag name="KSO_WM_BEAUTIFY_FLAG" val=""/>
</p:tagLst>
</file>

<file path=ppt/tags/tag249.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50.xml><?xml version="1.0" encoding="utf-8"?>
<p:tagLst xmlns:p="http://schemas.openxmlformats.org/presentationml/2006/main">
  <p:tag name="KSO_WM_BEAUTIFY_FLAG" val=""/>
</p:tagLst>
</file>

<file path=ppt/tags/tag251.xml><?xml version="1.0" encoding="utf-8"?>
<p:tagLst xmlns:p="http://schemas.openxmlformats.org/presentationml/2006/main">
  <p:tag name="KSO_WM_BEAUTIFY_FLAG" val=""/>
</p:tagLst>
</file>

<file path=ppt/tags/tag252.xml><?xml version="1.0" encoding="utf-8"?>
<p:tagLst xmlns:p="http://schemas.openxmlformats.org/presentationml/2006/main">
  <p:tag name="KSO_WM_BEAUTIFY_FLAG" val=""/>
</p:tagLst>
</file>

<file path=ppt/tags/tag253.xml><?xml version="1.0" encoding="utf-8"?>
<p:tagLst xmlns:p="http://schemas.openxmlformats.org/presentationml/2006/main">
  <p:tag name="KSO_WM_BEAUTIFY_FLAG" val=""/>
</p:tagLst>
</file>

<file path=ppt/tags/tag254.xml><?xml version="1.0" encoding="utf-8"?>
<p:tagLst xmlns:p="http://schemas.openxmlformats.org/presentationml/2006/main">
  <p:tag name="KSO_WM_BEAUTIFY_FLAG" val=""/>
</p:tagLst>
</file>

<file path=ppt/tags/tag255.xml><?xml version="1.0" encoding="utf-8"?>
<p:tagLst xmlns:p="http://schemas.openxmlformats.org/presentationml/2006/main">
  <p:tag name="KSO_WM_BEAUTIFY_FLAG" val=""/>
</p:tagLst>
</file>

<file path=ppt/tags/tag256.xml><?xml version="1.0" encoding="utf-8"?>
<p:tagLst xmlns:p="http://schemas.openxmlformats.org/presentationml/2006/main">
  <p:tag name="KSO_WM_BEAUTIFY_FLAG" val=""/>
</p:tagLst>
</file>

<file path=ppt/tags/tag257.xml><?xml version="1.0" encoding="utf-8"?>
<p:tagLst xmlns:p="http://schemas.openxmlformats.org/presentationml/2006/main">
  <p:tag name="KSO_WM_BEAUTIFY_FLAG" val=""/>
</p:tagLst>
</file>

<file path=ppt/tags/tag258.xml><?xml version="1.0" encoding="utf-8"?>
<p:tagLst xmlns:p="http://schemas.openxmlformats.org/presentationml/2006/main">
  <p:tag name="KSO_WM_BEAUTIFY_FLAG" val=""/>
</p:tagLst>
</file>

<file path=ppt/tags/tag259.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60.xml><?xml version="1.0" encoding="utf-8"?>
<p:tagLst xmlns:p="http://schemas.openxmlformats.org/presentationml/2006/main">
  <p:tag name="KSO_WM_BEAUTIFY_FLAG" val=""/>
</p:tagLst>
</file>

<file path=ppt/tags/tag261.xml><?xml version="1.0" encoding="utf-8"?>
<p:tagLst xmlns:p="http://schemas.openxmlformats.org/presentationml/2006/main">
  <p:tag name="KSO_WM_BEAUTIFY_FLAG" val=""/>
</p:tagLst>
</file>

<file path=ppt/tags/tag262.xml><?xml version="1.0" encoding="utf-8"?>
<p:tagLst xmlns:p="http://schemas.openxmlformats.org/presentationml/2006/main">
  <p:tag name="KSO_WM_BEAUTIFY_FLAG" val=""/>
</p:tagLst>
</file>

<file path=ppt/tags/tag263.xml><?xml version="1.0" encoding="utf-8"?>
<p:tagLst xmlns:p="http://schemas.openxmlformats.org/presentationml/2006/main">
  <p:tag name="KSO_WM_BEAUTIFY_FLAG" val=""/>
</p:tagLst>
</file>

<file path=ppt/tags/tag264.xml><?xml version="1.0" encoding="utf-8"?>
<p:tagLst xmlns:p="http://schemas.openxmlformats.org/presentationml/2006/main">
  <p:tag name="KSO_WM_BEAUTIFY_FLAG" val=""/>
</p:tagLst>
</file>

<file path=ppt/tags/tag265.xml><?xml version="1.0" encoding="utf-8"?>
<p:tagLst xmlns:p="http://schemas.openxmlformats.org/presentationml/2006/main">
  <p:tag name="KSO_WM_BEAUTIFY_FLAG" val=""/>
</p:tagLst>
</file>

<file path=ppt/tags/tag266.xml><?xml version="1.0" encoding="utf-8"?>
<p:tagLst xmlns:p="http://schemas.openxmlformats.org/presentationml/2006/main">
  <p:tag name="KSO_WM_BEAUTIFY_FLAG" val=""/>
</p:tagLst>
</file>

<file path=ppt/tags/tag267.xml><?xml version="1.0" encoding="utf-8"?>
<p:tagLst xmlns:p="http://schemas.openxmlformats.org/presentationml/2006/main">
  <p:tag name="KSO_WM_BEAUTIFY_FLAG" val=""/>
</p:tagLst>
</file>

<file path=ppt/tags/tag268.xml><?xml version="1.0" encoding="utf-8"?>
<p:tagLst xmlns:p="http://schemas.openxmlformats.org/presentationml/2006/main">
  <p:tag name="KSO_WM_BEAUTIFY_FLAG" val=""/>
</p:tagLst>
</file>

<file path=ppt/tags/tag269.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70.xml><?xml version="1.0" encoding="utf-8"?>
<p:tagLst xmlns:p="http://schemas.openxmlformats.org/presentationml/2006/main">
  <p:tag name="KSO_WM_BEAUTIFY_FLAG" val=""/>
</p:tagLst>
</file>

<file path=ppt/tags/tag271.xml><?xml version="1.0" encoding="utf-8"?>
<p:tagLst xmlns:p="http://schemas.openxmlformats.org/presentationml/2006/main">
  <p:tag name="KSO_WM_BEAUTIFY_FLAG" val=""/>
</p:tagLst>
</file>

<file path=ppt/tags/tag272.xml><?xml version="1.0" encoding="utf-8"?>
<p:tagLst xmlns:p="http://schemas.openxmlformats.org/presentationml/2006/main">
  <p:tag name="KSO_WM_BEAUTIFY_FLAG" val=""/>
</p:tagLst>
</file>

<file path=ppt/tags/tag273.xml><?xml version="1.0" encoding="utf-8"?>
<p:tagLst xmlns:p="http://schemas.openxmlformats.org/presentationml/2006/main">
  <p:tag name="KSO_WM_BEAUTIFY_FLAG" val=""/>
</p:tagLst>
</file>

<file path=ppt/tags/tag274.xml><?xml version="1.0" encoding="utf-8"?>
<p:tagLst xmlns:p="http://schemas.openxmlformats.org/presentationml/2006/main">
  <p:tag name="KSO_WM_BEAUTIFY_FLAG" val=""/>
</p:tagLst>
</file>

<file path=ppt/tags/tag275.xml><?xml version="1.0" encoding="utf-8"?>
<p:tagLst xmlns:p="http://schemas.openxmlformats.org/presentationml/2006/main">
  <p:tag name="KSO_WM_BEAUTIFY_FLAG" val=""/>
</p:tagLst>
</file>

<file path=ppt/tags/tag276.xml><?xml version="1.0" encoding="utf-8"?>
<p:tagLst xmlns:p="http://schemas.openxmlformats.org/presentationml/2006/main">
  <p:tag name="KSO_WM_BEAUTIFY_FLAG" val=""/>
</p:tagLst>
</file>

<file path=ppt/tags/tag277.xml><?xml version="1.0" encoding="utf-8"?>
<p:tagLst xmlns:p="http://schemas.openxmlformats.org/presentationml/2006/main">
  <p:tag name="KSO_WM_BEAUTIFY_FLAG" val=""/>
</p:tagLst>
</file>

<file path=ppt/tags/tag278.xml><?xml version="1.0" encoding="utf-8"?>
<p:tagLst xmlns:p="http://schemas.openxmlformats.org/presentationml/2006/main">
  <p:tag name="KSO_WM_BEAUTIFY_FLAG" val=""/>
</p:tagLst>
</file>

<file path=ppt/tags/tag279.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80.xml><?xml version="1.0" encoding="utf-8"?>
<p:tagLst xmlns:p="http://schemas.openxmlformats.org/presentationml/2006/main">
  <p:tag name="KSO_WM_BEAUTIFY_FLAG" val=""/>
</p:tagLst>
</file>

<file path=ppt/tags/tag281.xml><?xml version="1.0" encoding="utf-8"?>
<p:tagLst xmlns:p="http://schemas.openxmlformats.org/presentationml/2006/main">
  <p:tag name="TABLE_ENDDRAG_ORIGIN_RECT" val="500*420"/>
  <p:tag name="TABLE_ENDDRAG_RECT" val="81*90*500*420"/>
</p:tagLst>
</file>

<file path=ppt/tags/tag282.xml><?xml version="1.0" encoding="utf-8"?>
<p:tagLst xmlns:p="http://schemas.openxmlformats.org/presentationml/2006/main">
  <p:tag name="KSO_WM_BEAUTIFY_FLAG" val=""/>
</p:tagLst>
</file>

<file path=ppt/tags/tag283.xml><?xml version="1.0" encoding="utf-8"?>
<p:tagLst xmlns:p="http://schemas.openxmlformats.org/presentationml/2006/main">
  <p:tag name="KSO_WM_BEAUTIFY_FLAG" val=""/>
</p:tagLst>
</file>

<file path=ppt/tags/tag284.xml><?xml version="1.0" encoding="utf-8"?>
<p:tagLst xmlns:p="http://schemas.openxmlformats.org/presentationml/2006/main">
  <p:tag name="KSO_WM_BEAUTIFY_FLAG" val=""/>
</p:tagLst>
</file>

<file path=ppt/tags/tag285.xml><?xml version="1.0" encoding="utf-8"?>
<p:tagLst xmlns:p="http://schemas.openxmlformats.org/presentationml/2006/main">
  <p:tag name="KSO_WM_BEAUTIFY_FLAG" val=""/>
</p:tagLst>
</file>

<file path=ppt/tags/tag286.xml><?xml version="1.0" encoding="utf-8"?>
<p:tagLst xmlns:p="http://schemas.openxmlformats.org/presentationml/2006/main">
  <p:tag name="KSO_WM_BEAUTIFY_FLAG" val=""/>
</p:tagLst>
</file>

<file path=ppt/tags/tag287.xml><?xml version="1.0" encoding="utf-8"?>
<p:tagLst xmlns:p="http://schemas.openxmlformats.org/presentationml/2006/main">
  <p:tag name="KSO_WM_BEAUTIFY_FLAG" val=""/>
</p:tagLst>
</file>

<file path=ppt/tags/tag288.xml><?xml version="1.0" encoding="utf-8"?>
<p:tagLst xmlns:p="http://schemas.openxmlformats.org/presentationml/2006/main">
  <p:tag name="KSO_WM_BEAUTIFY_FLAG" val=""/>
</p:tagLst>
</file>

<file path=ppt/tags/tag289.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290.xml><?xml version="1.0" encoding="utf-8"?>
<p:tagLst xmlns:p="http://schemas.openxmlformats.org/presentationml/2006/main">
  <p:tag name="KSO_WM_BEAUTIFY_FLAG" val=""/>
</p:tagLst>
</file>

<file path=ppt/tags/tag291.xml><?xml version="1.0" encoding="utf-8"?>
<p:tagLst xmlns:p="http://schemas.openxmlformats.org/presentationml/2006/main">
  <p:tag name="KSO_WM_BEAUTIFY_FLAG" val=""/>
</p:tagLst>
</file>

<file path=ppt/tags/tag292.xml><?xml version="1.0" encoding="utf-8"?>
<p:tagLst xmlns:p="http://schemas.openxmlformats.org/presentationml/2006/main">
  <p:tag name="KSO_WM_BEAUTIFY_FLAG" val=""/>
</p:tagLst>
</file>

<file path=ppt/tags/tag293.xml><?xml version="1.0" encoding="utf-8"?>
<p:tagLst xmlns:p="http://schemas.openxmlformats.org/presentationml/2006/main">
  <p:tag name="KSO_WM_BEAUTIFY_FLAG" val=""/>
</p:tagLst>
</file>

<file path=ppt/tags/tag294.xml><?xml version="1.0" encoding="utf-8"?>
<p:tagLst xmlns:p="http://schemas.openxmlformats.org/presentationml/2006/main">
  <p:tag name="KSO_WM_BEAUTIFY_FLAG" val=""/>
</p:tagLst>
</file>

<file path=ppt/tags/tag295.xml><?xml version="1.0" encoding="utf-8"?>
<p:tagLst xmlns:p="http://schemas.openxmlformats.org/presentationml/2006/main">
  <p:tag name="KSO_WM_BEAUTIFY_FLAG" val=""/>
</p:tagLst>
</file>

<file path=ppt/tags/tag296.xml><?xml version="1.0" encoding="utf-8"?>
<p:tagLst xmlns:p="http://schemas.openxmlformats.org/presentationml/2006/main">
  <p:tag name="KSO_WM_BEAUTIFY_FLAG" val=""/>
</p:tagLst>
</file>

<file path=ppt/tags/tag297.xml><?xml version="1.0" encoding="utf-8"?>
<p:tagLst xmlns:p="http://schemas.openxmlformats.org/presentationml/2006/main">
  <p:tag name="KSO_WM_BEAUTIFY_FLAG" val=""/>
</p:tagLst>
</file>

<file path=ppt/tags/tag298.xml><?xml version="1.0" encoding="utf-8"?>
<p:tagLst xmlns:p="http://schemas.openxmlformats.org/presentationml/2006/main">
  <p:tag name="KSO_WM_BEAUTIFY_FLAG" val=""/>
</p:tagLst>
</file>

<file path=ppt/tags/tag29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00.xml><?xml version="1.0" encoding="utf-8"?>
<p:tagLst xmlns:p="http://schemas.openxmlformats.org/presentationml/2006/main">
  <p:tag name="PA" val="v5.2.5"/>
  <p:tag name="KSO_WM_BEAUTIFY_FLAG" val=""/>
</p:tagLst>
</file>

<file path=ppt/tags/tag301.xml><?xml version="1.0" encoding="utf-8"?>
<p:tagLst xmlns:p="http://schemas.openxmlformats.org/presentationml/2006/main">
  <p:tag name="PA" val="v5.2.5"/>
  <p:tag name="KSO_WM_BEAUTIFY_FLAG" val=""/>
</p:tagLst>
</file>

<file path=ppt/tags/tag302.xml><?xml version="1.0" encoding="utf-8"?>
<p:tagLst xmlns:p="http://schemas.openxmlformats.org/presentationml/2006/main">
  <p:tag name="KSO_WM_BEAUTIFY_FLAG" val=""/>
</p:tagLst>
</file>

<file path=ppt/tags/tag303.xml><?xml version="1.0" encoding="utf-8"?>
<p:tagLst xmlns:p="http://schemas.openxmlformats.org/presentationml/2006/main">
  <p:tag name="KSO_WM_BEAUTIFY_FLAG" val=""/>
</p:tagLst>
</file>

<file path=ppt/tags/tag304.xml><?xml version="1.0" encoding="utf-8"?>
<p:tagLst xmlns:p="http://schemas.openxmlformats.org/presentationml/2006/main">
  <p:tag name="KSO_WM_BEAUTIFY_FLAG" val=""/>
</p:tagLst>
</file>

<file path=ppt/tags/tag305.xml><?xml version="1.0" encoding="utf-8"?>
<p:tagLst xmlns:p="http://schemas.openxmlformats.org/presentationml/2006/main">
  <p:tag name="KSO_WM_BEAUTIFY_FLAG" val=""/>
</p:tagLst>
</file>

<file path=ppt/tags/tag306.xml><?xml version="1.0" encoding="utf-8"?>
<p:tagLst xmlns:p="http://schemas.openxmlformats.org/presentationml/2006/main">
  <p:tag name="KSO_WM_BEAUTIFY_FLAG" val=""/>
</p:tagLst>
</file>

<file path=ppt/tags/tag307.xml><?xml version="1.0" encoding="utf-8"?>
<p:tagLst xmlns:p="http://schemas.openxmlformats.org/presentationml/2006/main">
  <p:tag name="KSO_WM_BEAUTIFY_FLAG" val=""/>
</p:tagLst>
</file>

<file path=ppt/tags/tag308.xml><?xml version="1.0" encoding="utf-8"?>
<p:tagLst xmlns:p="http://schemas.openxmlformats.org/presentationml/2006/main">
  <p:tag name="KSO_WM_BEAUTIFY_FLAG" val=""/>
</p:tagLst>
</file>

<file path=ppt/tags/tag309.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10.xml><?xml version="1.0" encoding="utf-8"?>
<p:tagLst xmlns:p="http://schemas.openxmlformats.org/presentationml/2006/main">
  <p:tag name="KSO_WM_BEAUTIFY_FLAG" val=""/>
</p:tagLst>
</file>

<file path=ppt/tags/tag311.xml><?xml version="1.0" encoding="utf-8"?>
<p:tagLst xmlns:p="http://schemas.openxmlformats.org/presentationml/2006/main">
  <p:tag name="KSO_WM_BEAUTIFY_FLAG" val=""/>
</p:tagLst>
</file>

<file path=ppt/tags/tag312.xml><?xml version="1.0" encoding="utf-8"?>
<p:tagLst xmlns:p="http://schemas.openxmlformats.org/presentationml/2006/main">
  <p:tag name="KSO_WM_BEAUTIFY_FLAG" val=""/>
</p:tagLst>
</file>

<file path=ppt/tags/tag313.xml><?xml version="1.0" encoding="utf-8"?>
<p:tagLst xmlns:p="http://schemas.openxmlformats.org/presentationml/2006/main">
  <p:tag name="KSO_WM_BEAUTIFY_FLAG" val=""/>
</p:tagLst>
</file>

<file path=ppt/tags/tag314.xml><?xml version="1.0" encoding="utf-8"?>
<p:tagLst xmlns:p="http://schemas.openxmlformats.org/presentationml/2006/main">
  <p:tag name="KSO_WM_BEAUTIFY_FLAG" val=""/>
</p:tagLst>
</file>

<file path=ppt/tags/tag315.xml><?xml version="1.0" encoding="utf-8"?>
<p:tagLst xmlns:p="http://schemas.openxmlformats.org/presentationml/2006/main">
  <p:tag name="KSO_WM_BEAUTIFY_FLAG" val=""/>
</p:tagLst>
</file>

<file path=ppt/tags/tag316.xml><?xml version="1.0" encoding="utf-8"?>
<p:tagLst xmlns:p="http://schemas.openxmlformats.org/presentationml/2006/main">
  <p:tag name="KSO_WM_BEAUTIFY_FLAG" val=""/>
</p:tagLst>
</file>

<file path=ppt/tags/tag317.xml><?xml version="1.0" encoding="utf-8"?>
<p:tagLst xmlns:p="http://schemas.openxmlformats.org/presentationml/2006/main">
  <p:tag name="KSO_WM_BEAUTIFY_FLAG" val=""/>
  <p:tag name="KSO_WM_DIAGRAM_VIRTUALLY_FRAME" val="{&quot;height&quot;:291.25,&quot;left&quot;:99.85,&quot;top&quot;:154.05,&quot;width&quot;:761.5}"/>
</p:tagLst>
</file>

<file path=ppt/tags/tag318.xml><?xml version="1.0" encoding="utf-8"?>
<p:tagLst xmlns:p="http://schemas.openxmlformats.org/presentationml/2006/main">
  <p:tag name="KSO_WM_BEAUTIFY_FLAG" val=""/>
  <p:tag name="KSO_WM_DIAGRAM_VIRTUALLY_FRAME" val="{&quot;height&quot;:291.25,&quot;left&quot;:99.85,&quot;top&quot;:154.05,&quot;width&quot;:761.5}"/>
</p:tagLst>
</file>

<file path=ppt/tags/tag319.xml><?xml version="1.0" encoding="utf-8"?>
<p:tagLst xmlns:p="http://schemas.openxmlformats.org/presentationml/2006/main">
  <p:tag name="KSO_WM_BEAUTIFY_FLAG" val=""/>
  <p:tag name="KSO_WM_DIAGRAM_VIRTUALLY_FRAME" val="{&quot;height&quot;:291.25,&quot;left&quot;:99.85,&quot;top&quot;:154.05,&quot;width&quot;:761.5}"/>
</p:tagLst>
</file>

<file path=ppt/tags/tag32.xml><?xml version="1.0" encoding="utf-8"?>
<p:tagLst xmlns:p="http://schemas.openxmlformats.org/presentationml/2006/main">
  <p:tag name="KSO_WM_BEAUTIFY_FLAG" val=""/>
</p:tagLst>
</file>

<file path=ppt/tags/tag320.xml><?xml version="1.0" encoding="utf-8"?>
<p:tagLst xmlns:p="http://schemas.openxmlformats.org/presentationml/2006/main">
  <p:tag name="KSO_WM_BEAUTIFY_FLAG" val=""/>
  <p:tag name="KSO_WM_DIAGRAM_VIRTUALLY_FRAME" val="{&quot;height&quot;:291.25,&quot;left&quot;:99.85,&quot;top&quot;:154.05,&quot;width&quot;:761.5}"/>
</p:tagLst>
</file>

<file path=ppt/tags/tag321.xml><?xml version="1.0" encoding="utf-8"?>
<p:tagLst xmlns:p="http://schemas.openxmlformats.org/presentationml/2006/main">
  <p:tag name="KSO_WM_BEAUTIFY_FLAG" val=""/>
  <p:tag name="KSO_WM_DIAGRAM_VIRTUALLY_FRAME" val="{&quot;height&quot;:291.25,&quot;left&quot;:99.85,&quot;top&quot;:154.05,&quot;width&quot;:761.5}"/>
</p:tagLst>
</file>

<file path=ppt/tags/tag322.xml><?xml version="1.0" encoding="utf-8"?>
<p:tagLst xmlns:p="http://schemas.openxmlformats.org/presentationml/2006/main">
  <p:tag name="KSO_WM_BEAUTIFY_FLAG" val=""/>
  <p:tag name="KSO_WM_DIAGRAM_VIRTUALLY_FRAME" val="{&quot;height&quot;:291.25,&quot;left&quot;:99.85,&quot;top&quot;:154.05,&quot;width&quot;:761.5}"/>
</p:tagLst>
</file>

<file path=ppt/tags/tag323.xml><?xml version="1.0" encoding="utf-8"?>
<p:tagLst xmlns:p="http://schemas.openxmlformats.org/presentationml/2006/main">
  <p:tag name="KSO_WM_BEAUTIFY_FLAG" val=""/>
  <p:tag name="KSO_WM_DIAGRAM_VIRTUALLY_FRAME" val="{&quot;height&quot;:291.25,&quot;left&quot;:99.85,&quot;top&quot;:154.05,&quot;width&quot;:761.5}"/>
</p:tagLst>
</file>

<file path=ppt/tags/tag324.xml><?xml version="1.0" encoding="utf-8"?>
<p:tagLst xmlns:p="http://schemas.openxmlformats.org/presentationml/2006/main">
  <p:tag name="KSO_WM_BEAUTIFY_FLAG" val=""/>
  <p:tag name="KSO_WM_DIAGRAM_VIRTUALLY_FRAME" val="{&quot;height&quot;:291.25,&quot;left&quot;:99.85,&quot;top&quot;:154.05,&quot;width&quot;:761.5}"/>
</p:tagLst>
</file>

<file path=ppt/tags/tag325.xml><?xml version="1.0" encoding="utf-8"?>
<p:tagLst xmlns:p="http://schemas.openxmlformats.org/presentationml/2006/main">
  <p:tag name="KSO_WM_BEAUTIFY_FLAG" val=""/>
  <p:tag name="KSO_WM_DIAGRAM_VIRTUALLY_FRAME" val="{&quot;height&quot;:291.25,&quot;left&quot;:99.85,&quot;top&quot;:154.05,&quot;width&quot;:761.5}"/>
</p:tagLst>
</file>

<file path=ppt/tags/tag326.xml><?xml version="1.0" encoding="utf-8"?>
<p:tagLst xmlns:p="http://schemas.openxmlformats.org/presentationml/2006/main">
  <p:tag name="KSO_WM_BEAUTIFY_FLAG" val=""/>
  <p:tag name="KSO_WM_DIAGRAM_VIRTUALLY_FRAME" val="{&quot;height&quot;:291.25,&quot;left&quot;:99.85,&quot;top&quot;:154.05,&quot;width&quot;:761.5}"/>
</p:tagLst>
</file>

<file path=ppt/tags/tag327.xml><?xml version="1.0" encoding="utf-8"?>
<p:tagLst xmlns:p="http://schemas.openxmlformats.org/presentationml/2006/main">
  <p:tag name="KSO_WM_BEAUTIFY_FLAG" val=""/>
  <p:tag name="KSO_WM_DIAGRAM_VIRTUALLY_FRAME" val="{&quot;height&quot;:291.25,&quot;left&quot;:99.85,&quot;top&quot;:154.05,&quot;width&quot;:761.5}"/>
</p:tagLst>
</file>

<file path=ppt/tags/tag328.xml><?xml version="1.0" encoding="utf-8"?>
<p:tagLst xmlns:p="http://schemas.openxmlformats.org/presentationml/2006/main">
  <p:tag name="KSO_WM_BEAUTIFY_FLAG" val=""/>
  <p:tag name="KSO_WM_DIAGRAM_VIRTUALLY_FRAME" val="{&quot;height&quot;:291.25,&quot;left&quot;:99.85,&quot;top&quot;:154.05,&quot;width&quot;:761.5}"/>
</p:tagLst>
</file>

<file path=ppt/tags/tag329.xml><?xml version="1.0" encoding="utf-8"?>
<p:tagLst xmlns:p="http://schemas.openxmlformats.org/presentationml/2006/main">
  <p:tag name="KSO_WM_BEAUTIFY_FLAG" val=""/>
  <p:tag name="KSO_WM_DIAGRAM_VIRTUALLY_FRAME" val="{&quot;height&quot;:291.25,&quot;left&quot;:99.85,&quot;top&quot;:154.05,&quot;width&quot;:761.5}"/>
</p:tagLst>
</file>

<file path=ppt/tags/tag33.xml><?xml version="1.0" encoding="utf-8"?>
<p:tagLst xmlns:p="http://schemas.openxmlformats.org/presentationml/2006/main">
  <p:tag name="KSO_WM_BEAUTIFY_FLAG" val=""/>
</p:tagLst>
</file>

<file path=ppt/tags/tag330.xml><?xml version="1.0" encoding="utf-8"?>
<p:tagLst xmlns:p="http://schemas.openxmlformats.org/presentationml/2006/main">
  <p:tag name="KSO_WM_BEAUTIFY_FLAG" val=""/>
  <p:tag name="KSO_WM_DIAGRAM_VIRTUALLY_FRAME" val="{&quot;height&quot;:291.25,&quot;left&quot;:99.85,&quot;top&quot;:154.05,&quot;width&quot;:761.5}"/>
</p:tagLst>
</file>

<file path=ppt/tags/tag331.xml><?xml version="1.0" encoding="utf-8"?>
<p:tagLst xmlns:p="http://schemas.openxmlformats.org/presentationml/2006/main">
  <p:tag name="KSO_WM_BEAUTIFY_FLAG" val=""/>
  <p:tag name="KSO_WM_DIAGRAM_VIRTUALLY_FRAME" val="{&quot;height&quot;:291.25,&quot;left&quot;:99.85,&quot;top&quot;:154.05,&quot;width&quot;:761.5}"/>
</p:tagLst>
</file>

<file path=ppt/tags/tag332.xml><?xml version="1.0" encoding="utf-8"?>
<p:tagLst xmlns:p="http://schemas.openxmlformats.org/presentationml/2006/main">
  <p:tag name="KSO_WM_BEAUTIFY_FLAG" val=""/>
  <p:tag name="KSO_WM_DIAGRAM_VIRTUALLY_FRAME" val="{&quot;height&quot;:291.25,&quot;left&quot;:99.85,&quot;top&quot;:154.05,&quot;width&quot;:761.5}"/>
</p:tagLst>
</file>

<file path=ppt/tags/tag333.xml><?xml version="1.0" encoding="utf-8"?>
<p:tagLst xmlns:p="http://schemas.openxmlformats.org/presentationml/2006/main">
  <p:tag name="KSO_WM_DIAGRAM_VIRTUALLY_FRAME" val="{&quot;height&quot;:278.65,&quot;left&quot;:99.85,&quot;top&quot;:154.05,&quot;width&quot;:761.5}"/>
</p:tagLst>
</file>

<file path=ppt/tags/tag334.xml><?xml version="1.0" encoding="utf-8"?>
<p:tagLst xmlns:p="http://schemas.openxmlformats.org/presentationml/2006/main">
  <p:tag name="KSO_WM_BEAUTIFY_FLAG" val=""/>
  <p:tag name="KSO_WM_DIAGRAM_VIRTUALLY_FRAME" val="{&quot;height&quot;:291.25,&quot;left&quot;:99.85,&quot;top&quot;:154.05,&quot;width&quot;:761.5}"/>
</p:tagLst>
</file>

<file path=ppt/tags/tag335.xml><?xml version="1.0" encoding="utf-8"?>
<p:tagLst xmlns:p="http://schemas.openxmlformats.org/presentationml/2006/main">
  <p:tag name="KSO_WM_BEAUTIFY_FLAG" val=""/>
  <p:tag name="KSO_WM_DIAGRAM_VIRTUALLY_FRAME" val="{&quot;height&quot;:291.25,&quot;left&quot;:99.85,&quot;top&quot;:154.05,&quot;width&quot;:761.5}"/>
</p:tagLst>
</file>

<file path=ppt/tags/tag336.xml><?xml version="1.0" encoding="utf-8"?>
<p:tagLst xmlns:p="http://schemas.openxmlformats.org/presentationml/2006/main">
  <p:tag name="KSO_WM_BEAUTIFY_FLAG" val=""/>
  <p:tag name="KSO_WM_DIAGRAM_VIRTUALLY_FRAME" val="{&quot;height&quot;:291.25,&quot;left&quot;:99.85,&quot;top&quot;:154.05,&quot;width&quot;:761.5}"/>
</p:tagLst>
</file>

<file path=ppt/tags/tag337.xml><?xml version="1.0" encoding="utf-8"?>
<p:tagLst xmlns:p="http://schemas.openxmlformats.org/presentationml/2006/main">
  <p:tag name="KSO_WM_BEAUTIFY_FLAG" val=""/>
  <p:tag name="KSO_WM_DIAGRAM_VIRTUALLY_FRAME" val="{&quot;height&quot;:291.25,&quot;left&quot;:99.85,&quot;top&quot;:154.05,&quot;width&quot;:761.5}"/>
</p:tagLst>
</file>

<file path=ppt/tags/tag338.xml><?xml version="1.0" encoding="utf-8"?>
<p:tagLst xmlns:p="http://schemas.openxmlformats.org/presentationml/2006/main">
  <p:tag name="KSO_WM_BEAUTIFY_FLAG" val=""/>
  <p:tag name="KSO_WM_DIAGRAM_VIRTUALLY_FRAME" val="{&quot;height&quot;:291.25,&quot;left&quot;:99.85,&quot;top&quot;:154.05,&quot;width&quot;:761.5}"/>
</p:tagLst>
</file>

<file path=ppt/tags/tag339.xml><?xml version="1.0" encoding="utf-8"?>
<p:tagLst xmlns:p="http://schemas.openxmlformats.org/presentationml/2006/main">
  <p:tag name="KSO_WM_BEAUTIFY_FLAG" val=""/>
  <p:tag name="KSO_WM_DIAGRAM_VIRTUALLY_FRAME" val="{&quot;height&quot;:291.25,&quot;left&quot;:99.85,&quot;top&quot;:154.05,&quot;width&quot;:761.5}"/>
</p:tagLst>
</file>

<file path=ppt/tags/tag34.xml><?xml version="1.0" encoding="utf-8"?>
<p:tagLst xmlns:p="http://schemas.openxmlformats.org/presentationml/2006/main">
  <p:tag name="KSO_WM_BEAUTIFY_FLAG" val=""/>
</p:tagLst>
</file>

<file path=ppt/tags/tag340.xml><?xml version="1.0" encoding="utf-8"?>
<p:tagLst xmlns:p="http://schemas.openxmlformats.org/presentationml/2006/main">
  <p:tag name="KSO_WM_BEAUTIFY_FLAG" val=""/>
  <p:tag name="KSO_WM_DIAGRAM_VIRTUALLY_FRAME" val="{&quot;height&quot;:291.25,&quot;left&quot;:99.85,&quot;top&quot;:154.05,&quot;width&quot;:761.5}"/>
</p:tagLst>
</file>

<file path=ppt/tags/tag341.xml><?xml version="1.0" encoding="utf-8"?>
<p:tagLst xmlns:p="http://schemas.openxmlformats.org/presentationml/2006/main">
  <p:tag name="KSO_WM_BEAUTIFY_FLAG" val=""/>
  <p:tag name="KSO_WM_DIAGRAM_VIRTUALLY_FRAME" val="{&quot;height&quot;:291.25,&quot;left&quot;:99.85,&quot;top&quot;:154.05,&quot;width&quot;:761.5}"/>
</p:tagLst>
</file>

<file path=ppt/tags/tag342.xml><?xml version="1.0" encoding="utf-8"?>
<p:tagLst xmlns:p="http://schemas.openxmlformats.org/presentationml/2006/main">
  <p:tag name="KSO_WM_BEAUTIFY_FLAG" val=""/>
  <p:tag name="KSO_WM_DIAGRAM_VIRTUALLY_FRAME" val="{&quot;height&quot;:291.25,&quot;left&quot;:99.85,&quot;top&quot;:154.05,&quot;width&quot;:761.5}"/>
</p:tagLst>
</file>

<file path=ppt/tags/tag343.xml><?xml version="1.0" encoding="utf-8"?>
<p:tagLst xmlns:p="http://schemas.openxmlformats.org/presentationml/2006/main">
  <p:tag name="KSO_WM_BEAUTIFY_FLAG" val=""/>
  <p:tag name="KSO_WM_DIAGRAM_VIRTUALLY_FRAME" val="{&quot;height&quot;:291.25,&quot;left&quot;:99.85,&quot;top&quot;:154.05,&quot;width&quot;:761.5}"/>
</p:tagLst>
</file>

<file path=ppt/tags/tag344.xml><?xml version="1.0" encoding="utf-8"?>
<p:tagLst xmlns:p="http://schemas.openxmlformats.org/presentationml/2006/main">
  <p:tag name="KSO_WM_BEAUTIFY_FLAG" val=""/>
  <p:tag name="KSO_WM_DIAGRAM_VIRTUALLY_FRAME" val="{&quot;height&quot;:291.25,&quot;left&quot;:99.85,&quot;top&quot;:154.05,&quot;width&quot;:761.5}"/>
</p:tagLst>
</file>

<file path=ppt/tags/tag345.xml><?xml version="1.0" encoding="utf-8"?>
<p:tagLst xmlns:p="http://schemas.openxmlformats.org/presentationml/2006/main">
  <p:tag name="KSO_WM_BEAUTIFY_FLAG" val=""/>
  <p:tag name="KSO_WM_DIAGRAM_VIRTUALLY_FRAME" val="{&quot;height&quot;:291.25,&quot;left&quot;:99.85,&quot;top&quot;:154.05,&quot;width&quot;:761.5}"/>
</p:tagLst>
</file>

<file path=ppt/tags/tag346.xml><?xml version="1.0" encoding="utf-8"?>
<p:tagLst xmlns:p="http://schemas.openxmlformats.org/presentationml/2006/main">
  <p:tag name="KSO_WM_BEAUTIFY_FLAG" val=""/>
  <p:tag name="KSO_WM_DIAGRAM_VIRTUALLY_FRAME" val="{&quot;height&quot;:291.25,&quot;left&quot;:99.85,&quot;top&quot;:154.05,&quot;width&quot;:761.5}"/>
</p:tagLst>
</file>

<file path=ppt/tags/tag347.xml><?xml version="1.0" encoding="utf-8"?>
<p:tagLst xmlns:p="http://schemas.openxmlformats.org/presentationml/2006/main">
  <p:tag name="KSO_WM_BEAUTIFY_FLAG" val=""/>
  <p:tag name="KSO_WM_DIAGRAM_VIRTUALLY_FRAME" val="{&quot;height&quot;:291.25,&quot;left&quot;:99.85,&quot;top&quot;:154.05,&quot;width&quot;:761.5}"/>
</p:tagLst>
</file>

<file path=ppt/tags/tag348.xml><?xml version="1.0" encoding="utf-8"?>
<p:tagLst xmlns:p="http://schemas.openxmlformats.org/presentationml/2006/main">
  <p:tag name="KSO_WM_BEAUTIFY_FLAG" val=""/>
  <p:tag name="KSO_WM_DIAGRAM_VIRTUALLY_FRAME" val="{&quot;height&quot;:291.25,&quot;left&quot;:99.85,&quot;top&quot;:154.05,&quot;width&quot;:761.5}"/>
</p:tagLst>
</file>

<file path=ppt/tags/tag349.xml><?xml version="1.0" encoding="utf-8"?>
<p:tagLst xmlns:p="http://schemas.openxmlformats.org/presentationml/2006/main">
  <p:tag name="KSO_WM_BEAUTIFY_FLAG" val=""/>
  <p:tag name="KSO_WM_DIAGRAM_VIRTUALLY_FRAME" val="{&quot;height&quot;:291.25,&quot;left&quot;:99.85,&quot;top&quot;:154.05,&quot;width&quot;:761.5}"/>
</p:tagLst>
</file>

<file path=ppt/tags/tag35.xml><?xml version="1.0" encoding="utf-8"?>
<p:tagLst xmlns:p="http://schemas.openxmlformats.org/presentationml/2006/main">
  <p:tag name="KSO_WM_BEAUTIFY_FLAG" val=""/>
</p:tagLst>
</file>

<file path=ppt/tags/tag350.xml><?xml version="1.0" encoding="utf-8"?>
<p:tagLst xmlns:p="http://schemas.openxmlformats.org/presentationml/2006/main">
  <p:tag name="KSO_WM_BEAUTIFY_FLAG" val=""/>
</p:tagLst>
</file>

<file path=ppt/tags/tag351.xml><?xml version="1.0" encoding="utf-8"?>
<p:tagLst xmlns:p="http://schemas.openxmlformats.org/presentationml/2006/main">
  <p:tag name="PA" val="v5.2.5"/>
  <p:tag name="KSO_WM_BEAUTIFY_FLAG" val=""/>
</p:tagLst>
</file>

<file path=ppt/tags/tag352.xml><?xml version="1.0" encoding="utf-8"?>
<p:tagLst xmlns:p="http://schemas.openxmlformats.org/presentationml/2006/main">
  <p:tag name="PA" val="v5.2.5"/>
  <p:tag name="KSO_WM_BEAUTIFY_FLAG" val=""/>
</p:tagLst>
</file>

<file path=ppt/tags/tag353.xml><?xml version="1.0" encoding="utf-8"?>
<p:tagLst xmlns:p="http://schemas.openxmlformats.org/presentationml/2006/main">
  <p:tag name="KSO_WM_BEAUTIFY_FLAG" val=""/>
</p:tagLst>
</file>

<file path=ppt/tags/tag354.xml><?xml version="1.0" encoding="utf-8"?>
<p:tagLst xmlns:p="http://schemas.openxmlformats.org/presentationml/2006/main">
  <p:tag name="KSO_WM_BEAUTIFY_FLAG" val=""/>
</p:tagLst>
</file>

<file path=ppt/tags/tag355.xml><?xml version="1.0" encoding="utf-8"?>
<p:tagLst xmlns:p="http://schemas.openxmlformats.org/presentationml/2006/main">
  <p:tag name="KSO_WM_BEAUTIFY_FLAG" val=""/>
</p:tagLst>
</file>

<file path=ppt/tags/tag356.xml><?xml version="1.0" encoding="utf-8"?>
<p:tagLst xmlns:p="http://schemas.openxmlformats.org/presentationml/2006/main">
  <p:tag name="KSO_WM_BEAUTIFY_FLAG" val=""/>
</p:tagLst>
</file>

<file path=ppt/tags/tag357.xml><?xml version="1.0" encoding="utf-8"?>
<p:tagLst xmlns:p="http://schemas.openxmlformats.org/presentationml/2006/main">
  <p:tag name="KSO_WM_BEAUTIFY_FLAG" val=""/>
</p:tagLst>
</file>

<file path=ppt/tags/tag358.xml><?xml version="1.0" encoding="utf-8"?>
<p:tagLst xmlns:p="http://schemas.openxmlformats.org/presentationml/2006/main">
  <p:tag name="KSO_WM_BEAUTIFY_FLAG" val=""/>
</p:tagLst>
</file>

<file path=ppt/tags/tag359.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60.xml><?xml version="1.0" encoding="utf-8"?>
<p:tagLst xmlns:p="http://schemas.openxmlformats.org/presentationml/2006/main">
  <p:tag name="KSO_WM_BEAUTIFY_FLAG" val=""/>
</p:tagLst>
</file>

<file path=ppt/tags/tag361.xml><?xml version="1.0" encoding="utf-8"?>
<p:tagLst xmlns:p="http://schemas.openxmlformats.org/presentationml/2006/main">
  <p:tag name="KSO_WM_BEAUTIFY_FLAG" val=""/>
</p:tagLst>
</file>

<file path=ppt/tags/tag362.xml><?xml version="1.0" encoding="utf-8"?>
<p:tagLst xmlns:p="http://schemas.openxmlformats.org/presentationml/2006/main">
  <p:tag name="KSO_WM_BEAUTIFY_FLAG" val=""/>
</p:tagLst>
</file>

<file path=ppt/tags/tag363.xml><?xml version="1.0" encoding="utf-8"?>
<p:tagLst xmlns:p="http://schemas.openxmlformats.org/presentationml/2006/main">
  <p:tag name="KSO_WM_BEAUTIFY_FLAG" val=""/>
</p:tagLst>
</file>

<file path=ppt/tags/tag364.xml><?xml version="1.0" encoding="utf-8"?>
<p:tagLst xmlns:p="http://schemas.openxmlformats.org/presentationml/2006/main">
  <p:tag name="KSO_WM_BEAUTIFY_FLAG" val=""/>
</p:tagLst>
</file>

<file path=ppt/tags/tag365.xml><?xml version="1.0" encoding="utf-8"?>
<p:tagLst xmlns:p="http://schemas.openxmlformats.org/presentationml/2006/main">
  <p:tag name="KSO_WM_BEAUTIFY_FLAG" val=""/>
</p:tagLst>
</file>

<file path=ppt/tags/tag366.xml><?xml version="1.0" encoding="utf-8"?>
<p:tagLst xmlns:p="http://schemas.openxmlformats.org/presentationml/2006/main">
  <p:tag name="KSO_WM_BEAUTIFY_FLAG" val=""/>
</p:tagLst>
</file>

<file path=ppt/tags/tag367.xml><?xml version="1.0" encoding="utf-8"?>
<p:tagLst xmlns:p="http://schemas.openxmlformats.org/presentationml/2006/main">
  <p:tag name="KSO_WM_BEAUTIFY_FLAG" val=""/>
</p:tagLst>
</file>

<file path=ppt/tags/tag368.xml><?xml version="1.0" encoding="utf-8"?>
<p:tagLst xmlns:p="http://schemas.openxmlformats.org/presentationml/2006/main">
  <p:tag name="KSO_WM_BEAUTIFY_FLAG" val=""/>
</p:tagLst>
</file>

<file path=ppt/tags/tag369.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70.xml><?xml version="1.0" encoding="utf-8"?>
<p:tagLst xmlns:p="http://schemas.openxmlformats.org/presentationml/2006/main">
  <p:tag name="KSO_WM_BEAUTIFY_FLAG" val=""/>
</p:tagLst>
</file>

<file path=ppt/tags/tag371.xml><?xml version="1.0" encoding="utf-8"?>
<p:tagLst xmlns:p="http://schemas.openxmlformats.org/presentationml/2006/main">
  <p:tag name="KSO_WM_BEAUTIFY_FLAG" val=""/>
</p:tagLst>
</file>

<file path=ppt/tags/tag372.xml><?xml version="1.0" encoding="utf-8"?>
<p:tagLst xmlns:p="http://schemas.openxmlformats.org/presentationml/2006/main">
  <p:tag name="KSO_WM_BEAUTIFY_FLAG" val=""/>
</p:tagLst>
</file>

<file path=ppt/tags/tag373.xml><?xml version="1.0" encoding="utf-8"?>
<p:tagLst xmlns:p="http://schemas.openxmlformats.org/presentationml/2006/main">
  <p:tag name="KSO_WM_BEAUTIFY_FLAG" val=""/>
</p:tagLst>
</file>

<file path=ppt/tags/tag374.xml><?xml version="1.0" encoding="utf-8"?>
<p:tagLst xmlns:p="http://schemas.openxmlformats.org/presentationml/2006/main">
  <p:tag name="KSO_WM_BEAUTIFY_FLAG" val=""/>
</p:tagLst>
</file>

<file path=ppt/tags/tag375.xml><?xml version="1.0" encoding="utf-8"?>
<p:tagLst xmlns:p="http://schemas.openxmlformats.org/presentationml/2006/main">
  <p:tag name="KSO_WM_BEAUTIFY_FLAG" val=""/>
</p:tagLst>
</file>

<file path=ppt/tags/tag376.xml><?xml version="1.0" encoding="utf-8"?>
<p:tagLst xmlns:p="http://schemas.openxmlformats.org/presentationml/2006/main">
  <p:tag name="KSO_WM_BEAUTIFY_FLAG" val=""/>
</p:tagLst>
</file>

<file path=ppt/tags/tag377.xml><?xml version="1.0" encoding="utf-8"?>
<p:tagLst xmlns:p="http://schemas.openxmlformats.org/presentationml/2006/main">
  <p:tag name="KSO_WM_BEAUTIFY_FLAG" val=""/>
</p:tagLst>
</file>

<file path=ppt/tags/tag378.xml><?xml version="1.0" encoding="utf-8"?>
<p:tagLst xmlns:p="http://schemas.openxmlformats.org/presentationml/2006/main">
  <p:tag name="KSO_WM_BEAUTIFY_FLAG" val=""/>
</p:tagLst>
</file>

<file path=ppt/tags/tag379.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80.xml><?xml version="1.0" encoding="utf-8"?>
<p:tagLst xmlns:p="http://schemas.openxmlformats.org/presentationml/2006/main">
  <p:tag name="KSO_WM_BEAUTIFY_FLAG" val=""/>
</p:tagLst>
</file>

<file path=ppt/tags/tag381.xml><?xml version="1.0" encoding="utf-8"?>
<p:tagLst xmlns:p="http://schemas.openxmlformats.org/presentationml/2006/main">
  <p:tag name="KSO_WM_BEAUTIFY_FLAG" val=""/>
  <p:tag name="KSO_WM_DIAGRAM_VIRTUALLY_FRAME" val="{&quot;height&quot;:367.5,&quot;left&quot;:60.85,&quot;top&quot;:126.65,&quot;width&quot;:866.3}"/>
</p:tagLst>
</file>

<file path=ppt/tags/tag382.xml><?xml version="1.0" encoding="utf-8"?>
<p:tagLst xmlns:p="http://schemas.openxmlformats.org/presentationml/2006/main">
  <p:tag name="KSO_WM_BEAUTIFY_FLAG" val=""/>
  <p:tag name="KSO_WM_DIAGRAM_VIRTUALLY_FRAME" val="{&quot;height&quot;:367.5,&quot;left&quot;:60.85,&quot;top&quot;:126.65,&quot;width&quot;:866.3}"/>
</p:tagLst>
</file>

<file path=ppt/tags/tag383.xml><?xml version="1.0" encoding="utf-8"?>
<p:tagLst xmlns:p="http://schemas.openxmlformats.org/presentationml/2006/main">
  <p:tag name="KSO_WM_BEAUTIFY_FLAG" val=""/>
  <p:tag name="KSO_WM_DIAGRAM_VIRTUALLY_FRAME" val="{&quot;height&quot;:367.5,&quot;left&quot;:60.85,&quot;top&quot;:126.65,&quot;width&quot;:866.3}"/>
</p:tagLst>
</file>

<file path=ppt/tags/tag384.xml><?xml version="1.0" encoding="utf-8"?>
<p:tagLst xmlns:p="http://schemas.openxmlformats.org/presentationml/2006/main">
  <p:tag name="KSO_WM_BEAUTIFY_FLAG" val=""/>
  <p:tag name="KSO_WM_DIAGRAM_VIRTUALLY_FRAME" val="{&quot;height&quot;:367.5,&quot;left&quot;:60.85,&quot;top&quot;:126.65,&quot;width&quot;:866.3}"/>
</p:tagLst>
</file>

<file path=ppt/tags/tag385.xml><?xml version="1.0" encoding="utf-8"?>
<p:tagLst xmlns:p="http://schemas.openxmlformats.org/presentationml/2006/main">
  <p:tag name="KSO_WM_BEAUTIFY_FLAG" val=""/>
  <p:tag name="KSO_WM_DIAGRAM_VIRTUALLY_FRAME" val="{&quot;height&quot;:367.5,&quot;left&quot;:60.85,&quot;top&quot;:126.65,&quot;width&quot;:866.3}"/>
</p:tagLst>
</file>

<file path=ppt/tags/tag386.xml><?xml version="1.0" encoding="utf-8"?>
<p:tagLst xmlns:p="http://schemas.openxmlformats.org/presentationml/2006/main">
  <p:tag name="KSO_WM_BEAUTIFY_FLAG" val=""/>
  <p:tag name="KSO_WM_DIAGRAM_VIRTUALLY_FRAME" val="{&quot;height&quot;:367.5,&quot;left&quot;:60.85,&quot;top&quot;:126.65,&quot;width&quot;:866.3}"/>
</p:tagLst>
</file>

<file path=ppt/tags/tag387.xml><?xml version="1.0" encoding="utf-8"?>
<p:tagLst xmlns:p="http://schemas.openxmlformats.org/presentationml/2006/main">
  <p:tag name="KSO_WM_BEAUTIFY_FLAG" val=""/>
  <p:tag name="KSO_WM_DIAGRAM_VIRTUALLY_FRAME" val="{&quot;height&quot;:367.5,&quot;left&quot;:60.85,&quot;top&quot;:126.65,&quot;width&quot;:866.3}"/>
</p:tagLst>
</file>

<file path=ppt/tags/tag388.xml><?xml version="1.0" encoding="utf-8"?>
<p:tagLst xmlns:p="http://schemas.openxmlformats.org/presentationml/2006/main">
  <p:tag name="KSO_WM_BEAUTIFY_FLAG" val=""/>
  <p:tag name="KSO_WM_DIAGRAM_VIRTUALLY_FRAME" val="{&quot;height&quot;:367.5,&quot;left&quot;:60.85,&quot;top&quot;:126.65,&quot;width&quot;:866.3}"/>
</p:tagLst>
</file>

<file path=ppt/tags/tag389.xml><?xml version="1.0" encoding="utf-8"?>
<p:tagLst xmlns:p="http://schemas.openxmlformats.org/presentationml/2006/main">
  <p:tag name="KSO_WM_BEAUTIFY_FLAG" val=""/>
  <p:tag name="KSO_WM_DIAGRAM_VIRTUALLY_FRAME" val="{&quot;height&quot;:367.5,&quot;left&quot;:60.85,&quot;top&quot;:126.65,&quot;width&quot;:866.3}"/>
</p:tagLst>
</file>

<file path=ppt/tags/tag39.xml><?xml version="1.0" encoding="utf-8"?>
<p:tagLst xmlns:p="http://schemas.openxmlformats.org/presentationml/2006/main">
  <p:tag name="KSO_WM_BEAUTIFY_FLAG" val=""/>
</p:tagLst>
</file>

<file path=ppt/tags/tag390.xml><?xml version="1.0" encoding="utf-8"?>
<p:tagLst xmlns:p="http://schemas.openxmlformats.org/presentationml/2006/main">
  <p:tag name="KSO_WM_BEAUTIFY_FLAG" val=""/>
  <p:tag name="KSO_WM_DIAGRAM_VIRTUALLY_FRAME" val="{&quot;height&quot;:367.5,&quot;left&quot;:60.85,&quot;top&quot;:126.65,&quot;width&quot;:866.3}"/>
</p:tagLst>
</file>

<file path=ppt/tags/tag391.xml><?xml version="1.0" encoding="utf-8"?>
<p:tagLst xmlns:p="http://schemas.openxmlformats.org/presentationml/2006/main">
  <p:tag name="KSO_WM_BEAUTIFY_FLAG" val=""/>
  <p:tag name="KSO_WM_DIAGRAM_VIRTUALLY_FRAME" val="{&quot;height&quot;:367.5,&quot;left&quot;:60.85,&quot;top&quot;:126.65,&quot;width&quot;:866.3}"/>
</p:tagLst>
</file>

<file path=ppt/tags/tag392.xml><?xml version="1.0" encoding="utf-8"?>
<p:tagLst xmlns:p="http://schemas.openxmlformats.org/presentationml/2006/main">
  <p:tag name="KSO_WM_BEAUTIFY_FLAG" val=""/>
  <p:tag name="KSO_WM_DIAGRAM_VIRTUALLY_FRAME" val="{&quot;height&quot;:367.5,&quot;left&quot;:60.85,&quot;top&quot;:126.65,&quot;width&quot;:866.3}"/>
</p:tagLst>
</file>

<file path=ppt/tags/tag393.xml><?xml version="1.0" encoding="utf-8"?>
<p:tagLst xmlns:p="http://schemas.openxmlformats.org/presentationml/2006/main">
  <p:tag name="KSO_WM_BEAUTIFY_FLAG" val=""/>
  <p:tag name="KSO_WM_DIAGRAM_VIRTUALLY_FRAME" val="{&quot;height&quot;:367.5,&quot;left&quot;:60.85,&quot;top&quot;:126.65,&quot;width&quot;:866.3}"/>
</p:tagLst>
</file>

<file path=ppt/tags/tag394.xml><?xml version="1.0" encoding="utf-8"?>
<p:tagLst xmlns:p="http://schemas.openxmlformats.org/presentationml/2006/main">
  <p:tag name="KSO_WM_BEAUTIFY_FLAG" val=""/>
  <p:tag name="KSO_WM_DIAGRAM_VIRTUALLY_FRAME" val="{&quot;height&quot;:367.5,&quot;left&quot;:60.85,&quot;top&quot;:126.65,&quot;width&quot;:866.3}"/>
</p:tagLst>
</file>

<file path=ppt/tags/tag395.xml><?xml version="1.0" encoding="utf-8"?>
<p:tagLst xmlns:p="http://schemas.openxmlformats.org/presentationml/2006/main">
  <p:tag name="KSO_WM_BEAUTIFY_FLAG" val=""/>
  <p:tag name="KSO_WM_DIAGRAM_VIRTUALLY_FRAME" val="{&quot;height&quot;:367.5,&quot;left&quot;:60.85,&quot;top&quot;:126.65,&quot;width&quot;:866.3}"/>
</p:tagLst>
</file>

<file path=ppt/tags/tag396.xml><?xml version="1.0" encoding="utf-8"?>
<p:tagLst xmlns:p="http://schemas.openxmlformats.org/presentationml/2006/main">
  <p:tag name="KSO_WM_BEAUTIFY_FLAG" val=""/>
  <p:tag name="KSO_WM_DIAGRAM_VIRTUALLY_FRAME" val="{&quot;height&quot;:367.5,&quot;left&quot;:60.85,&quot;top&quot;:126.65,&quot;width&quot;:866.3}"/>
</p:tagLst>
</file>

<file path=ppt/tags/tag397.xml><?xml version="1.0" encoding="utf-8"?>
<p:tagLst xmlns:p="http://schemas.openxmlformats.org/presentationml/2006/main">
  <p:tag name="KSO_WM_DIAGRAM_VIRTUALLY_FRAME" val="{&quot;height&quot;:367.5,&quot;left&quot;:60.85,&quot;top&quot;:126.65,&quot;width&quot;:866.3}"/>
</p:tagLst>
</file>

<file path=ppt/tags/tag398.xml><?xml version="1.0" encoding="utf-8"?>
<p:tagLst xmlns:p="http://schemas.openxmlformats.org/presentationml/2006/main">
  <p:tag name="KSO_WM_BEAUTIFY_FLAG" val=""/>
  <p:tag name="KSO_WM_DIAGRAM_VIRTUALLY_FRAME" val="{&quot;height&quot;:367.5,&quot;left&quot;:60.85,&quot;top&quot;:126.65,&quot;width&quot;:866.3}"/>
</p:tagLst>
</file>

<file path=ppt/tags/tag399.xml><?xml version="1.0" encoding="utf-8"?>
<p:tagLst xmlns:p="http://schemas.openxmlformats.org/presentationml/2006/main">
  <p:tag name="KSO_WM_BEAUTIFY_FLAG" val=""/>
  <p:tag name="KSO_WM_DIAGRAM_VIRTUALLY_FRAME" val="{&quot;height&quot;:367.5,&quot;left&quot;:60.85,&quot;top&quot;:126.65,&quot;width&quot;:866.3}"/>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00.xml><?xml version="1.0" encoding="utf-8"?>
<p:tagLst xmlns:p="http://schemas.openxmlformats.org/presentationml/2006/main">
  <p:tag name="KSO_WM_BEAUTIFY_FLAG" val=""/>
  <p:tag name="KSO_WM_DIAGRAM_VIRTUALLY_FRAME" val="{&quot;height&quot;:367.5,&quot;left&quot;:60.85,&quot;top&quot;:126.65,&quot;width&quot;:866.3}"/>
</p:tagLst>
</file>

<file path=ppt/tags/tag401.xml><?xml version="1.0" encoding="utf-8"?>
<p:tagLst xmlns:p="http://schemas.openxmlformats.org/presentationml/2006/main">
  <p:tag name="KSO_WM_BEAUTIFY_FLAG" val=""/>
  <p:tag name="KSO_WM_DIAGRAM_VIRTUALLY_FRAME" val="{&quot;height&quot;:367.5,&quot;left&quot;:60.85,&quot;top&quot;:126.65,&quot;width&quot;:866.3}"/>
</p:tagLst>
</file>

<file path=ppt/tags/tag402.xml><?xml version="1.0" encoding="utf-8"?>
<p:tagLst xmlns:p="http://schemas.openxmlformats.org/presentationml/2006/main">
  <p:tag name="KSO_WM_BEAUTIFY_FLAG" val=""/>
  <p:tag name="KSO_WM_DIAGRAM_VIRTUALLY_FRAME" val="{&quot;height&quot;:367.5,&quot;left&quot;:60.85,&quot;top&quot;:126.65,&quot;width&quot;:866.3}"/>
</p:tagLst>
</file>

<file path=ppt/tags/tag403.xml><?xml version="1.0" encoding="utf-8"?>
<p:tagLst xmlns:p="http://schemas.openxmlformats.org/presentationml/2006/main">
  <p:tag name="KSO_WM_BEAUTIFY_FLAG" val=""/>
  <p:tag name="KSO_WM_DIAGRAM_VIRTUALLY_FRAME" val="{&quot;height&quot;:367.5,&quot;left&quot;:60.85,&quot;top&quot;:126.65,&quot;width&quot;:866.3}"/>
</p:tagLst>
</file>

<file path=ppt/tags/tag404.xml><?xml version="1.0" encoding="utf-8"?>
<p:tagLst xmlns:p="http://schemas.openxmlformats.org/presentationml/2006/main">
  <p:tag name="KSO_WM_BEAUTIFY_FLAG" val=""/>
  <p:tag name="KSO_WM_DIAGRAM_VIRTUALLY_FRAME" val="{&quot;height&quot;:367.5,&quot;left&quot;:60.85,&quot;top&quot;:126.65,&quot;width&quot;:866.3}"/>
</p:tagLst>
</file>

<file path=ppt/tags/tag405.xml><?xml version="1.0" encoding="utf-8"?>
<p:tagLst xmlns:p="http://schemas.openxmlformats.org/presentationml/2006/main">
  <p:tag name="KSO_WM_BEAUTIFY_FLAG" val=""/>
  <p:tag name="KSO_WM_DIAGRAM_VIRTUALLY_FRAME" val="{&quot;height&quot;:367.5,&quot;left&quot;:60.85,&quot;top&quot;:126.65,&quot;width&quot;:866.3}"/>
</p:tagLst>
</file>

<file path=ppt/tags/tag406.xml><?xml version="1.0" encoding="utf-8"?>
<p:tagLst xmlns:p="http://schemas.openxmlformats.org/presentationml/2006/main">
  <p:tag name="KSO_WM_BEAUTIFY_FLAG" val=""/>
  <p:tag name="KSO_WM_DIAGRAM_VIRTUALLY_FRAME" val="{&quot;height&quot;:367.5,&quot;left&quot;:60.85,&quot;top&quot;:126.65,&quot;width&quot;:866.3}"/>
</p:tagLst>
</file>

<file path=ppt/tags/tag407.xml><?xml version="1.0" encoding="utf-8"?>
<p:tagLst xmlns:p="http://schemas.openxmlformats.org/presentationml/2006/main">
  <p:tag name="KSO_WM_BEAUTIFY_FLAG" val=""/>
  <p:tag name="KSO_WM_DIAGRAM_VIRTUALLY_FRAME" val="{&quot;height&quot;:367.5,&quot;left&quot;:60.85,&quot;top&quot;:126.65,&quot;width&quot;:866.3}"/>
</p:tagLst>
</file>

<file path=ppt/tags/tag408.xml><?xml version="1.0" encoding="utf-8"?>
<p:tagLst xmlns:p="http://schemas.openxmlformats.org/presentationml/2006/main">
  <p:tag name="KSO_WM_BEAUTIFY_FLAG" val=""/>
  <p:tag name="KSO_WM_DIAGRAM_VIRTUALLY_FRAME" val="{&quot;height&quot;:367.5,&quot;left&quot;:60.85,&quot;top&quot;:126.65,&quot;width&quot;:866.3}"/>
</p:tagLst>
</file>

<file path=ppt/tags/tag409.xml><?xml version="1.0" encoding="utf-8"?>
<p:tagLst xmlns:p="http://schemas.openxmlformats.org/presentationml/2006/main">
  <p:tag name="KSO_WM_BEAUTIFY_FLAG" val=""/>
  <p:tag name="KSO_WM_DIAGRAM_VIRTUALLY_FRAME" val="{&quot;height&quot;:367.5,&quot;left&quot;:60.85,&quot;top&quot;:126.65,&quot;width&quot;:866.3}"/>
</p:tagLst>
</file>

<file path=ppt/tags/tag41.xml><?xml version="1.0" encoding="utf-8"?>
<p:tagLst xmlns:p="http://schemas.openxmlformats.org/presentationml/2006/main">
  <p:tag name="KSO_WM_BEAUTIFY_FLAG" val=""/>
</p:tagLst>
</file>

<file path=ppt/tags/tag410.xml><?xml version="1.0" encoding="utf-8"?>
<p:tagLst xmlns:p="http://schemas.openxmlformats.org/presentationml/2006/main">
  <p:tag name="KSO_WM_BEAUTIFY_FLAG" val=""/>
  <p:tag name="KSO_WM_DIAGRAM_VIRTUALLY_FRAME" val="{&quot;height&quot;:367.5,&quot;left&quot;:60.85,&quot;top&quot;:126.65,&quot;width&quot;:866.3}"/>
</p:tagLst>
</file>

<file path=ppt/tags/tag411.xml><?xml version="1.0" encoding="utf-8"?>
<p:tagLst xmlns:p="http://schemas.openxmlformats.org/presentationml/2006/main">
  <p:tag name="KSO_WM_BEAUTIFY_FLAG" val=""/>
  <p:tag name="KSO_WM_DIAGRAM_VIRTUALLY_FRAME" val="{&quot;height&quot;:367.5,&quot;left&quot;:60.85,&quot;top&quot;:126.65,&quot;width&quot;:866.3}"/>
</p:tagLst>
</file>

<file path=ppt/tags/tag412.xml><?xml version="1.0" encoding="utf-8"?>
<p:tagLst xmlns:p="http://schemas.openxmlformats.org/presentationml/2006/main">
  <p:tag name="KSO_WM_BEAUTIFY_FLAG" val=""/>
  <p:tag name="KSO_WM_DIAGRAM_VIRTUALLY_FRAME" val="{&quot;height&quot;:367.5,&quot;left&quot;:60.85,&quot;top&quot;:126.65,&quot;width&quot;:866.3}"/>
</p:tagLst>
</file>

<file path=ppt/tags/tag413.xml><?xml version="1.0" encoding="utf-8"?>
<p:tagLst xmlns:p="http://schemas.openxmlformats.org/presentationml/2006/main">
  <p:tag name="KSO_WM_BEAUTIFY_FLAG" val=""/>
  <p:tag name="KSO_WM_DIAGRAM_VIRTUALLY_FRAME" val="{&quot;height&quot;:367.5,&quot;left&quot;:60.85,&quot;top&quot;:126.65,&quot;width&quot;:866.3}"/>
</p:tagLst>
</file>

<file path=ppt/tags/tag414.xml><?xml version="1.0" encoding="utf-8"?>
<p:tagLst xmlns:p="http://schemas.openxmlformats.org/presentationml/2006/main">
  <p:tag name="KSO_WM_BEAUTIFY_FLAG" val=""/>
</p:tagLst>
</file>

<file path=ppt/tags/tag415.xml><?xml version="1.0" encoding="utf-8"?>
<p:tagLst xmlns:p="http://schemas.openxmlformats.org/presentationml/2006/main">
  <p:tag name="KSO_WM_BEAUTIFY_FLAG" val=""/>
</p:tagLst>
</file>

<file path=ppt/tags/tag416.xml><?xml version="1.0" encoding="utf-8"?>
<p:tagLst xmlns:p="http://schemas.openxmlformats.org/presentationml/2006/main">
  <p:tag name="KSO_WM_BEAUTIFY_FLAG" val=""/>
</p:tagLst>
</file>

<file path=ppt/tags/tag417.xml><?xml version="1.0" encoding="utf-8"?>
<p:tagLst xmlns:p="http://schemas.openxmlformats.org/presentationml/2006/main">
  <p:tag name="KSO_WM_BEAUTIFY_FLAG" val=""/>
</p:tagLst>
</file>

<file path=ppt/tags/tag418.xml><?xml version="1.0" encoding="utf-8"?>
<p:tagLst xmlns:p="http://schemas.openxmlformats.org/presentationml/2006/main">
  <p:tag name="KSO_WM_BEAUTIFY_FLAG" val=""/>
</p:tagLst>
</file>

<file path=ppt/tags/tag419.xml><?xml version="1.0" encoding="utf-8"?>
<p:tagLst xmlns:p="http://schemas.openxmlformats.org/presentationml/2006/main">
  <p:tag name="PA" val="v5.2.5"/>
  <p:tag name="KSO_WM_BEAUTIFY_FLAG" val=""/>
</p:tagLst>
</file>

<file path=ppt/tags/tag42.xml><?xml version="1.0" encoding="utf-8"?>
<p:tagLst xmlns:p="http://schemas.openxmlformats.org/presentationml/2006/main">
  <p:tag name="KSO_WM_BEAUTIFY_FLAG" val=""/>
</p:tagLst>
</file>

<file path=ppt/tags/tag420.xml><?xml version="1.0" encoding="utf-8"?>
<p:tagLst xmlns:p="http://schemas.openxmlformats.org/presentationml/2006/main">
  <p:tag name="PA" val="v5.2.5"/>
  <p:tag name="KSO_WM_BEAUTIFY_FLAG" val=""/>
</p:tagLst>
</file>

<file path=ppt/tags/tag421.xml><?xml version="1.0" encoding="utf-8"?>
<p:tagLst xmlns:p="http://schemas.openxmlformats.org/presentationml/2006/main">
  <p:tag name="KSO_WM_BEAUTIFY_FLAG" val=""/>
</p:tagLst>
</file>

<file path=ppt/tags/tag422.xml><?xml version="1.0" encoding="utf-8"?>
<p:tagLst xmlns:p="http://schemas.openxmlformats.org/presentationml/2006/main">
  <p:tag name="KSO_WM_BEAUTIFY_FLAG" val=""/>
</p:tagLst>
</file>

<file path=ppt/tags/tag423.xml><?xml version="1.0" encoding="utf-8"?>
<p:tagLst xmlns:p="http://schemas.openxmlformats.org/presentationml/2006/main">
  <p:tag name="KSO_WM_BEAUTIFY_FLAG" val=""/>
</p:tagLst>
</file>

<file path=ppt/tags/tag424.xml><?xml version="1.0" encoding="utf-8"?>
<p:tagLst xmlns:p="http://schemas.openxmlformats.org/presentationml/2006/main">
  <p:tag name="KSO_WM_BEAUTIFY_FLAG" val=""/>
</p:tagLst>
</file>

<file path=ppt/tags/tag425.xml><?xml version="1.0" encoding="utf-8"?>
<p:tagLst xmlns:p="http://schemas.openxmlformats.org/presentationml/2006/main">
  <p:tag name="KSO_WM_BEAUTIFY_FLAG" val=""/>
</p:tagLst>
</file>

<file path=ppt/tags/tag426.xml><?xml version="1.0" encoding="utf-8"?>
<p:tagLst xmlns:p="http://schemas.openxmlformats.org/presentationml/2006/main">
  <p:tag name="KSO_WM_BEAUTIFY_FLAG" val=""/>
</p:tagLst>
</file>

<file path=ppt/tags/tag427.xml><?xml version="1.0" encoding="utf-8"?>
<p:tagLst xmlns:p="http://schemas.openxmlformats.org/presentationml/2006/main">
  <p:tag name="KSO_WM_BEAUTIFY_FLAG" val=""/>
</p:tagLst>
</file>

<file path=ppt/tags/tag428.xml><?xml version="1.0" encoding="utf-8"?>
<p:tagLst xmlns:p="http://schemas.openxmlformats.org/presentationml/2006/main">
  <p:tag name="KSO_WM_BEAUTIFY_FLAG" val=""/>
</p:tagLst>
</file>

<file path=ppt/tags/tag429.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30.xml><?xml version="1.0" encoding="utf-8"?>
<p:tagLst xmlns:p="http://schemas.openxmlformats.org/presentationml/2006/main">
  <p:tag name="KSO_WM_BEAUTIFY_FLAG" val=""/>
</p:tagLst>
</file>

<file path=ppt/tags/tag431.xml><?xml version="1.0" encoding="utf-8"?>
<p:tagLst xmlns:p="http://schemas.openxmlformats.org/presentationml/2006/main">
  <p:tag name="KSO_WM_BEAUTIFY_FLAG" val=""/>
</p:tagLst>
</file>

<file path=ppt/tags/tag432.xml><?xml version="1.0" encoding="utf-8"?>
<p:tagLst xmlns:p="http://schemas.openxmlformats.org/presentationml/2006/main">
  <p:tag name="KSO_WM_BEAUTIFY_FLAG" val=""/>
</p:tagLst>
</file>

<file path=ppt/tags/tag433.xml><?xml version="1.0" encoding="utf-8"?>
<p:tagLst xmlns:p="http://schemas.openxmlformats.org/presentationml/2006/main">
  <p:tag name="KSO_WM_BEAUTIFY_FLAG" val=""/>
</p:tagLst>
</file>

<file path=ppt/tags/tag434.xml><?xml version="1.0" encoding="utf-8"?>
<p:tagLst xmlns:p="http://schemas.openxmlformats.org/presentationml/2006/main">
  <p:tag name="KSO_WM_BEAUTIFY_FLAG" val=""/>
</p:tagLst>
</file>

<file path=ppt/tags/tag435.xml><?xml version="1.0" encoding="utf-8"?>
<p:tagLst xmlns:p="http://schemas.openxmlformats.org/presentationml/2006/main">
  <p:tag name="KSO_WM_BEAUTIFY_FLAG" val=""/>
</p:tagLst>
</file>

<file path=ppt/tags/tag436.xml><?xml version="1.0" encoding="utf-8"?>
<p:tagLst xmlns:p="http://schemas.openxmlformats.org/presentationml/2006/main">
  <p:tag name="KSO_WM_BEAUTIFY_FLAG" val=""/>
</p:tagLst>
</file>

<file path=ppt/tags/tag437.xml><?xml version="1.0" encoding="utf-8"?>
<p:tagLst xmlns:p="http://schemas.openxmlformats.org/presentationml/2006/main">
  <p:tag name="KSO_WM_BEAUTIFY_FLAG" val=""/>
</p:tagLst>
</file>

<file path=ppt/tags/tag438.xml><?xml version="1.0" encoding="utf-8"?>
<p:tagLst xmlns:p="http://schemas.openxmlformats.org/presentationml/2006/main">
  <p:tag name="KSO_WM_BEAUTIFY_FLAG" val=""/>
</p:tagLst>
</file>

<file path=ppt/tags/tag439.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40.xml><?xml version="1.0" encoding="utf-8"?>
<p:tagLst xmlns:p="http://schemas.openxmlformats.org/presentationml/2006/main">
  <p:tag name="KSO_WM_BEAUTIFY_FLAG" val=""/>
</p:tagLst>
</file>

<file path=ppt/tags/tag441.xml><?xml version="1.0" encoding="utf-8"?>
<p:tagLst xmlns:p="http://schemas.openxmlformats.org/presentationml/2006/main">
  <p:tag name="KSO_WM_BEAUTIFY_FLAG" val=""/>
</p:tagLst>
</file>

<file path=ppt/tags/tag442.xml><?xml version="1.0" encoding="utf-8"?>
<p:tagLst xmlns:p="http://schemas.openxmlformats.org/presentationml/2006/main">
  <p:tag name="KSO_WM_BEAUTIFY_FLAG" val=""/>
</p:tagLst>
</file>

<file path=ppt/tags/tag443.xml><?xml version="1.0" encoding="utf-8"?>
<p:tagLst xmlns:p="http://schemas.openxmlformats.org/presentationml/2006/main">
  <p:tag name="KSO_WM_BEAUTIFY_FLAG" val=""/>
</p:tagLst>
</file>

<file path=ppt/tags/tag444.xml><?xml version="1.0" encoding="utf-8"?>
<p:tagLst xmlns:p="http://schemas.openxmlformats.org/presentationml/2006/main">
  <p:tag name="KSO_WM_BEAUTIFY_FLAG" val=""/>
</p:tagLst>
</file>

<file path=ppt/tags/tag445.xml><?xml version="1.0" encoding="utf-8"?>
<p:tagLst xmlns:p="http://schemas.openxmlformats.org/presentationml/2006/main">
  <p:tag name="KSO_WM_BEAUTIFY_FLAG" val=""/>
</p:tagLst>
</file>

<file path=ppt/tags/tag446.xml><?xml version="1.0" encoding="utf-8"?>
<p:tagLst xmlns:p="http://schemas.openxmlformats.org/presentationml/2006/main">
  <p:tag name="KSO_WM_BEAUTIFY_FLAG" val=""/>
</p:tagLst>
</file>

<file path=ppt/tags/tag447.xml><?xml version="1.0" encoding="utf-8"?>
<p:tagLst xmlns:p="http://schemas.openxmlformats.org/presentationml/2006/main">
  <p:tag name="KSO_WM_BEAUTIFY_FLAG" val=""/>
</p:tagLst>
</file>

<file path=ppt/tags/tag448.xml><?xml version="1.0" encoding="utf-8"?>
<p:tagLst xmlns:p="http://schemas.openxmlformats.org/presentationml/2006/main">
  <p:tag name="KSO_WM_BEAUTIFY_FLAG" val=""/>
</p:tagLst>
</file>

<file path=ppt/tags/tag449.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50.xml><?xml version="1.0" encoding="utf-8"?>
<p:tagLst xmlns:p="http://schemas.openxmlformats.org/presentationml/2006/main">
  <p:tag name="KSO_WM_BEAUTIFY_FLAG" val=""/>
</p:tagLst>
</file>

<file path=ppt/tags/tag451.xml><?xml version="1.0" encoding="utf-8"?>
<p:tagLst xmlns:p="http://schemas.openxmlformats.org/presentationml/2006/main">
  <p:tag name="KSO_WM_BEAUTIFY_FLAG" val=""/>
</p:tagLst>
</file>

<file path=ppt/tags/tag452.xml><?xml version="1.0" encoding="utf-8"?>
<p:tagLst xmlns:p="http://schemas.openxmlformats.org/presentationml/2006/main">
  <p:tag name="KSO_WM_BEAUTIFY_FLAG" val=""/>
</p:tagLst>
</file>

<file path=ppt/tags/tag453.xml><?xml version="1.0" encoding="utf-8"?>
<p:tagLst xmlns:p="http://schemas.openxmlformats.org/presentationml/2006/main">
  <p:tag name="KSO_WM_BEAUTIFY_FLAG" val=""/>
</p:tagLst>
</file>

<file path=ppt/tags/tag454.xml><?xml version="1.0" encoding="utf-8"?>
<p:tagLst xmlns:p="http://schemas.openxmlformats.org/presentationml/2006/main">
  <p:tag name="KSO_WM_BEAUTIFY_FLAG" val=""/>
</p:tagLst>
</file>

<file path=ppt/tags/tag455.xml><?xml version="1.0" encoding="utf-8"?>
<p:tagLst xmlns:p="http://schemas.openxmlformats.org/presentationml/2006/main">
  <p:tag name="KSO_WM_BEAUTIFY_FLAG" val=""/>
</p:tagLst>
</file>

<file path=ppt/tags/tag456.xml><?xml version="1.0" encoding="utf-8"?>
<p:tagLst xmlns:p="http://schemas.openxmlformats.org/presentationml/2006/main">
  <p:tag name="KSO_WM_BEAUTIFY_FLAG" val=""/>
</p:tagLst>
</file>

<file path=ppt/tags/tag457.xml><?xml version="1.0" encoding="utf-8"?>
<p:tagLst xmlns:p="http://schemas.openxmlformats.org/presentationml/2006/main">
  <p:tag name="KSO_WM_BEAUTIFY_FLAG" val=""/>
</p:tagLst>
</file>

<file path=ppt/tags/tag458.xml><?xml version="1.0" encoding="utf-8"?>
<p:tagLst xmlns:p="http://schemas.openxmlformats.org/presentationml/2006/main">
  <p:tag name="KSO_WPP_MARK_KEY" val="faf7e332-ee39-4d54-bb95-29f89052c1f4"/>
  <p:tag name="COMMONDATA" val="eyJoZGlkIjoiZmRmNmQ1MjlhNDc0M2Y1ODQwYWExY2EzNTQxNWUxYjkifQ=="/>
  <p:tag name="commondata" val="eyJjb3VudCI6MSwiaGRpZCI6IjRiYzNjZjQxM2FkMWY3N2JlMGU3OWRmMDhjNjRjNWU3IiwidXNlckNvdW50IjoxfQ=="/>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160">
      <a:dk1>
        <a:sysClr val="windowText" lastClr="000000"/>
      </a:dk1>
      <a:lt1>
        <a:sysClr val="window" lastClr="FFFFFF"/>
      </a:lt1>
      <a:dk2>
        <a:srgbClr val="44546A"/>
      </a:dk2>
      <a:lt2>
        <a:srgbClr val="E7E6E6"/>
      </a:lt2>
      <a:accent1>
        <a:srgbClr val="5C666E"/>
      </a:accent1>
      <a:accent2>
        <a:srgbClr val="B99680"/>
      </a:accent2>
      <a:accent3>
        <a:srgbClr val="86918A"/>
      </a:accent3>
      <a:accent4>
        <a:srgbClr val="5C666E"/>
      </a:accent4>
      <a:accent5>
        <a:srgbClr val="B99680"/>
      </a:accent5>
      <a:accent6>
        <a:srgbClr val="86918A"/>
      </a:accent6>
      <a:hlink>
        <a:srgbClr val="5C666E"/>
      </a:hlink>
      <a:folHlink>
        <a:srgbClr val="B99680"/>
      </a:folHlink>
    </a:clrScheme>
    <a:fontScheme name="Office">
      <a:majorFont>
        <a:latin typeface="汉仪旗黑-55简"/>
        <a:ea typeface=""/>
        <a:cs typeface=""/>
        <a:font script="Jpan" typeface="ＭＳ Ｐゴシック"/>
        <a:font script="Hang" typeface="맑은 고딕"/>
        <a:font script="Hans" typeface="汉仪旗黑-55简"/>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汉仪旗黑-55简"/>
        <a:ea typeface=""/>
        <a:cs typeface=""/>
        <a:font script="Jpan" typeface="ＭＳ Ｐゴシック"/>
        <a:font script="Hang" typeface="맑은 고딕"/>
        <a:font script="Hans" typeface="汉仪旗黑-55简"/>
        <a:font script="Hant" typeface="新細明體"/>
        <a:font script="Arab" typeface="汉仪旗黑-55简"/>
        <a:font script="Hebr" typeface="汉仪旗黑-55简"/>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汉仪旗黑-55简"/>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汉仪旗黑-55简"/>
        <a:ea typeface=""/>
        <a:cs typeface=""/>
        <a:font script="Jpan" typeface="ＭＳ Ｐゴシック"/>
        <a:font script="Hang" typeface="맑은 고딕"/>
        <a:font script="Hans" typeface="汉仪旗黑-55简"/>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汉仪旗黑-55简"/>
        <a:ea typeface=""/>
        <a:cs typeface=""/>
        <a:font script="Jpan" typeface="ＭＳ Ｐゴシック"/>
        <a:font script="Hang" typeface="맑은 고딕"/>
        <a:font script="Hans" typeface="汉仪旗黑-55简"/>
        <a:font script="Hant" typeface="新細明體"/>
        <a:font script="Arab" typeface="汉仪旗黑-55简"/>
        <a:font script="Hebr" typeface="汉仪旗黑-55简"/>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汉仪旗黑-55简"/>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汉仪旗黑-55简"/>
        <a:ea typeface=""/>
        <a:cs typeface=""/>
        <a:font script="Jpan" typeface="ＭＳ Ｐゴシック"/>
        <a:font script="Hang" typeface="맑은 고딕"/>
        <a:font script="Hans" typeface="汉仪旗黑-55简"/>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汉仪旗黑-55简"/>
        <a:ea typeface=""/>
        <a:cs typeface=""/>
        <a:font script="Jpan" typeface="ＭＳ Ｐゴシック"/>
        <a:font script="Hang" typeface="맑은 고딕"/>
        <a:font script="Hans" typeface="汉仪旗黑-55简"/>
        <a:font script="Hant" typeface="新細明體"/>
        <a:font script="Arab" typeface="汉仪旗黑-55简"/>
        <a:font script="Hebr" typeface="汉仪旗黑-55简"/>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汉仪旗黑-55简"/>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6713</Words>
  <Application>WPS 演示</Application>
  <PresentationFormat>宽屏</PresentationFormat>
  <Paragraphs>545</Paragraphs>
  <Slides>25</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25</vt:i4>
      </vt:variant>
    </vt:vector>
  </HeadingPairs>
  <TitlesOfParts>
    <vt:vector size="35" baseType="lpstr">
      <vt:lpstr>Arial</vt:lpstr>
      <vt:lpstr>宋体</vt:lpstr>
      <vt:lpstr>Wingdings</vt:lpstr>
      <vt:lpstr>汉仪旗黑-55简</vt:lpstr>
      <vt:lpstr>汉仪粗宋简</vt:lpstr>
      <vt:lpstr>Wingdings</vt:lpstr>
      <vt:lpstr>微软雅黑</vt:lpstr>
      <vt:lpstr>Arial Unicode MS</vt:lpstr>
      <vt:lpstr>华文楷体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hl81829782</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HL81829782</dc:creator>
  <cp:lastModifiedBy>刘澳</cp:lastModifiedBy>
  <cp:revision>114</cp:revision>
  <dcterms:created xsi:type="dcterms:W3CDTF">2023-02-20T04:38:00Z</dcterms:created>
  <dcterms:modified xsi:type="dcterms:W3CDTF">2024-06-05T02:30:02Z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9E819B8A27EF45AFAC3F189888F7D18D_11</vt:lpwstr>
  </property>
  <property fmtid="{D5CDD505-2E9C-101B-9397-08002B2CF9AE}" pid="3" name="KSOProductBuildVer">
    <vt:lpwstr>2052-12.1.0.16929</vt:lpwstr>
  </property>
  <property fmtid="{D5CDD505-2E9C-101B-9397-08002B2CF9AE}" pid="4" name="KSOTemplateUUID">
    <vt:lpwstr>v1.0_mb_BmkQW/fOAG4Bgc0FO12OIQ==</vt:lpwstr>
  </property>
</Properties>
</file>

<file path=docProps/thumbnail.jpeg>
</file>